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948" r:id="rId1"/>
  </p:sldMasterIdLst>
  <p:notesMasterIdLst>
    <p:notesMasterId r:id="rId66"/>
  </p:notesMasterIdLst>
  <p:handoutMasterIdLst>
    <p:handoutMasterId r:id="rId67"/>
  </p:handoutMasterIdLst>
  <p:sldIdLst>
    <p:sldId id="256" r:id="rId2"/>
    <p:sldId id="384" r:id="rId3"/>
    <p:sldId id="382" r:id="rId4"/>
    <p:sldId id="385" r:id="rId5"/>
    <p:sldId id="383" r:id="rId6"/>
    <p:sldId id="402" r:id="rId7"/>
    <p:sldId id="380" r:id="rId8"/>
    <p:sldId id="276" r:id="rId9"/>
    <p:sldId id="399" r:id="rId10"/>
    <p:sldId id="391" r:id="rId11"/>
    <p:sldId id="344" r:id="rId12"/>
    <p:sldId id="286" r:id="rId13"/>
    <p:sldId id="336" r:id="rId14"/>
    <p:sldId id="311" r:id="rId15"/>
    <p:sldId id="337" r:id="rId16"/>
    <p:sldId id="338" r:id="rId17"/>
    <p:sldId id="386" r:id="rId18"/>
    <p:sldId id="387" r:id="rId19"/>
    <p:sldId id="388" r:id="rId20"/>
    <p:sldId id="339" r:id="rId21"/>
    <p:sldId id="284" r:id="rId22"/>
    <p:sldId id="285" r:id="rId23"/>
    <p:sldId id="341" r:id="rId24"/>
    <p:sldId id="392" r:id="rId25"/>
    <p:sldId id="390" r:id="rId26"/>
    <p:sldId id="389" r:id="rId27"/>
    <p:sldId id="322" r:id="rId28"/>
    <p:sldId id="320" r:id="rId29"/>
    <p:sldId id="366" r:id="rId30"/>
    <p:sldId id="400" r:id="rId31"/>
    <p:sldId id="323" r:id="rId32"/>
    <p:sldId id="327" r:id="rId33"/>
    <p:sldId id="335" r:id="rId34"/>
    <p:sldId id="332" r:id="rId35"/>
    <p:sldId id="354" r:id="rId36"/>
    <p:sldId id="345" r:id="rId37"/>
    <p:sldId id="347" r:id="rId38"/>
    <p:sldId id="349" r:id="rId39"/>
    <p:sldId id="346" r:id="rId40"/>
    <p:sldId id="348" r:id="rId41"/>
    <p:sldId id="355" r:id="rId42"/>
    <p:sldId id="356" r:id="rId43"/>
    <p:sldId id="359" r:id="rId44"/>
    <p:sldId id="360" r:id="rId45"/>
    <p:sldId id="367" r:id="rId46"/>
    <p:sldId id="368" r:id="rId47"/>
    <p:sldId id="363" r:id="rId48"/>
    <p:sldId id="364" r:id="rId49"/>
    <p:sldId id="358" r:id="rId50"/>
    <p:sldId id="357" r:id="rId51"/>
    <p:sldId id="365" r:id="rId52"/>
    <p:sldId id="379" r:id="rId53"/>
    <p:sldId id="401" r:id="rId54"/>
    <p:sldId id="394" r:id="rId55"/>
    <p:sldId id="371" r:id="rId56"/>
    <p:sldId id="374" r:id="rId57"/>
    <p:sldId id="372" r:id="rId58"/>
    <p:sldId id="375" r:id="rId59"/>
    <p:sldId id="376" r:id="rId60"/>
    <p:sldId id="377" r:id="rId61"/>
    <p:sldId id="378" r:id="rId62"/>
    <p:sldId id="393" r:id="rId63"/>
    <p:sldId id="294" r:id="rId64"/>
    <p:sldId id="398" r:id="rId6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C858"/>
    <a:srgbClr val="38BE6B"/>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5" autoAdjust="0"/>
    <p:restoredTop sz="88540" autoAdjust="0"/>
  </p:normalViewPr>
  <p:slideViewPr>
    <p:cSldViewPr>
      <p:cViewPr varScale="1">
        <p:scale>
          <a:sx n="94" d="100"/>
          <a:sy n="94" d="100"/>
        </p:scale>
        <p:origin x="474" y="90"/>
      </p:cViewPr>
      <p:guideLst>
        <p:guide orient="horz" pos="2160"/>
        <p:guide pos="2880"/>
      </p:guideLst>
    </p:cSldViewPr>
  </p:slideViewPr>
  <p:outlineViewPr>
    <p:cViewPr>
      <p:scale>
        <a:sx n="33" d="100"/>
        <a:sy n="33" d="100"/>
      </p:scale>
      <p:origin x="0" y="11754"/>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3" tIns="46586" rIns="93173" bIns="46586"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3" tIns="46586" rIns="93173" bIns="46586" rtlCol="0"/>
          <a:lstStyle>
            <a:lvl1pPr algn="r">
              <a:defRPr sz="1200"/>
            </a:lvl1pPr>
          </a:lstStyle>
          <a:p>
            <a:fld id="{A9ECE13B-8876-458B-A327-B7A9FC85A1EC}" type="datetimeFigureOut">
              <a:rPr lang="en-US" smtClean="0"/>
              <a:t>11/4/2021</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3" tIns="46586" rIns="93173" bIns="4658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3" tIns="46586" rIns="93173" bIns="46586" rtlCol="0" anchor="b"/>
          <a:lstStyle>
            <a:lvl1pPr algn="r">
              <a:defRPr sz="1200"/>
            </a:lvl1pPr>
          </a:lstStyle>
          <a:p>
            <a:fld id="{5AC2753E-D58D-423B-86FC-3930DCD430A5}" type="slidenum">
              <a:rPr lang="en-US" smtClean="0"/>
              <a:t>‹#›</a:t>
            </a:fld>
            <a:endParaRPr lang="en-US" dirty="0"/>
          </a:p>
        </p:txBody>
      </p:sp>
    </p:spTree>
    <p:extLst>
      <p:ext uri="{BB962C8B-B14F-4D97-AF65-F5344CB8AC3E}">
        <p14:creationId xmlns:p14="http://schemas.microsoft.com/office/powerpoint/2010/main" val="2003446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372" cy="464820"/>
          </a:xfrm>
          <a:prstGeom prst="rect">
            <a:avLst/>
          </a:prstGeom>
        </p:spPr>
        <p:txBody>
          <a:bodyPr vert="horz" lIns="91723" tIns="45862" rIns="91723" bIns="45862" rtlCol="0"/>
          <a:lstStyle>
            <a:lvl1pPr algn="l">
              <a:defRPr sz="1200"/>
            </a:lvl1pPr>
          </a:lstStyle>
          <a:p>
            <a:endParaRPr lang="en-US" dirty="0"/>
          </a:p>
        </p:txBody>
      </p:sp>
      <p:sp>
        <p:nvSpPr>
          <p:cNvPr id="3" name="Date Placeholder 2"/>
          <p:cNvSpPr>
            <a:spLocks noGrp="1"/>
          </p:cNvSpPr>
          <p:nvPr>
            <p:ph type="dt" idx="1"/>
          </p:nvPr>
        </p:nvSpPr>
        <p:spPr>
          <a:xfrm>
            <a:off x="3970436" y="0"/>
            <a:ext cx="3038372" cy="464820"/>
          </a:xfrm>
          <a:prstGeom prst="rect">
            <a:avLst/>
          </a:prstGeom>
        </p:spPr>
        <p:txBody>
          <a:bodyPr vert="horz" lIns="91723" tIns="45862" rIns="91723" bIns="45862" rtlCol="0"/>
          <a:lstStyle>
            <a:lvl1pPr algn="r">
              <a:defRPr sz="1200"/>
            </a:lvl1pPr>
          </a:lstStyle>
          <a:p>
            <a:fld id="{5654E40E-3840-4925-8829-72C44124A51C}" type="datetimeFigureOut">
              <a:rPr lang="en-US" smtClean="0"/>
              <a:t>11/4/2021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723" tIns="45862" rIns="91723" bIns="45862"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723" tIns="45862" rIns="91723" bIns="458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89"/>
            <a:ext cx="3038372" cy="464820"/>
          </a:xfrm>
          <a:prstGeom prst="rect">
            <a:avLst/>
          </a:prstGeom>
        </p:spPr>
        <p:txBody>
          <a:bodyPr vert="horz" lIns="91723" tIns="45862" rIns="91723" bIns="458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436" y="8829989"/>
            <a:ext cx="3038372" cy="464820"/>
          </a:xfrm>
          <a:prstGeom prst="rect">
            <a:avLst/>
          </a:prstGeom>
        </p:spPr>
        <p:txBody>
          <a:bodyPr vert="horz" lIns="91723" tIns="45862" rIns="91723" bIns="45862" rtlCol="0" anchor="b"/>
          <a:lstStyle>
            <a:lvl1pPr algn="r">
              <a:defRPr sz="1200"/>
            </a:lvl1pPr>
          </a:lstStyle>
          <a:p>
            <a:fld id="{61E143F7-F28E-42EF-94C9-285CB0E42774}" type="slidenum">
              <a:rPr lang="en-US" smtClean="0"/>
              <a:t>‹#›</a:t>
            </a:fld>
            <a:endParaRPr lang="en-US" dirty="0"/>
          </a:p>
        </p:txBody>
      </p:sp>
    </p:spTree>
    <p:extLst>
      <p:ext uri="{BB962C8B-B14F-4D97-AF65-F5344CB8AC3E}">
        <p14:creationId xmlns:p14="http://schemas.microsoft.com/office/powerpoint/2010/main" val="1393988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1</a:t>
            </a:fld>
            <a:endParaRPr lang="en-US" dirty="0"/>
          </a:p>
        </p:txBody>
      </p:sp>
    </p:spTree>
    <p:extLst>
      <p:ext uri="{BB962C8B-B14F-4D97-AF65-F5344CB8AC3E}">
        <p14:creationId xmlns:p14="http://schemas.microsoft.com/office/powerpoint/2010/main" val="1457812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Before</a:t>
            </a:r>
            <a:r>
              <a:rPr lang="en-US" baseline="0" dirty="0"/>
              <a:t> we can test the soil, we will have to prepare it.</a:t>
            </a:r>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10</a:t>
            </a:fld>
            <a:endParaRPr lang="en-US" dirty="0"/>
          </a:p>
        </p:txBody>
      </p:sp>
    </p:spTree>
    <p:extLst>
      <p:ext uri="{BB962C8B-B14F-4D97-AF65-F5344CB8AC3E}">
        <p14:creationId xmlns:p14="http://schemas.microsoft.com/office/powerpoint/2010/main" val="2767122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11</a:t>
            </a:fld>
            <a:endParaRPr lang="en-US" dirty="0"/>
          </a:p>
        </p:txBody>
      </p:sp>
    </p:spTree>
    <p:extLst>
      <p:ext uri="{BB962C8B-B14F-4D97-AF65-F5344CB8AC3E}">
        <p14:creationId xmlns:p14="http://schemas.microsoft.com/office/powerpoint/2010/main" val="58121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12</a:t>
            </a:fld>
            <a:endParaRPr lang="en-US" dirty="0"/>
          </a:p>
        </p:txBody>
      </p:sp>
    </p:spTree>
    <p:extLst>
      <p:ext uri="{BB962C8B-B14F-4D97-AF65-F5344CB8AC3E}">
        <p14:creationId xmlns:p14="http://schemas.microsoft.com/office/powerpoint/2010/main" val="1864997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We start with three 45-55 pound bags of field sample.  </a:t>
            </a:r>
          </a:p>
          <a:p>
            <a:pPr marL="171981" indent="-171981">
              <a:buFont typeface="Arial" panose="020B0604020202020204" pitchFamily="34" charset="0"/>
              <a:buChar char="•"/>
            </a:pPr>
            <a:r>
              <a:rPr lang="en-US" baseline="0" dirty="0"/>
              <a:t>Then it’s reduced to testing size accordingly to AASHTO T248  using a splitter, and a representative sample is placed in a plastic tub.  </a:t>
            </a:r>
          </a:p>
          <a:p>
            <a:pPr marL="171981" indent="-171981">
              <a:buFont typeface="Arial" panose="020B0604020202020204" pitchFamily="34" charset="0"/>
              <a:buChar char="•"/>
            </a:pPr>
            <a:r>
              <a:rPr lang="en-US" baseline="0" dirty="0"/>
              <a:t>The plastic tub in this picture is holding about 35 pounds  (15,000 to 20,000 grams).</a:t>
            </a:r>
          </a:p>
          <a:p>
            <a:pPr marL="171981" indent="-171981" defTabSz="917235">
              <a:buFont typeface="Arial" panose="020B0604020202020204" pitchFamily="34" charset="0"/>
              <a:buChar char="•"/>
              <a:defRPr/>
            </a:pPr>
            <a:r>
              <a:rPr lang="en-US" baseline="0" dirty="0"/>
              <a:t>Plastic </a:t>
            </a:r>
            <a:r>
              <a:rPr lang="en-US" dirty="0"/>
              <a:t>Tub Size:  28 quart,  Dimensions are 23½” L</a:t>
            </a:r>
            <a:r>
              <a:rPr lang="en-US" baseline="0" dirty="0"/>
              <a:t>  </a:t>
            </a:r>
            <a:r>
              <a:rPr lang="en-US" b="1" baseline="0" dirty="0"/>
              <a:t>X</a:t>
            </a:r>
            <a:r>
              <a:rPr lang="en-US" baseline="0" dirty="0"/>
              <a:t> 16  </a:t>
            </a:r>
            <a:r>
              <a:rPr lang="en-US" dirty="0">
                <a:latin typeface="Arial" panose="020B0604020202020204" pitchFamily="34" charset="0"/>
                <a:cs typeface="Arial" panose="020B0604020202020204" pitchFamily="34" charset="0"/>
              </a:rPr>
              <a:t>7</a:t>
            </a:r>
            <a:r>
              <a:rPr lang="en-US" sz="1100" dirty="0"/>
              <a:t>/</a:t>
            </a:r>
            <a:r>
              <a:rPr lang="en-US" sz="200" dirty="0"/>
              <a:t>8</a:t>
            </a:r>
            <a:r>
              <a:rPr lang="en-US" sz="300" dirty="0"/>
              <a:t>” W  </a:t>
            </a:r>
            <a:r>
              <a:rPr lang="en-US" sz="300" b="1" dirty="0"/>
              <a:t>X</a:t>
            </a:r>
            <a:r>
              <a:rPr lang="en-US" sz="300" dirty="0"/>
              <a:t> 5  </a:t>
            </a:r>
            <a:r>
              <a:rPr lang="en-US" sz="1400" dirty="0">
                <a:latin typeface="Arial" panose="020B0604020202020204" pitchFamily="34" charset="0"/>
                <a:cs typeface="Arial" panose="020B0604020202020204" pitchFamily="34" charset="0"/>
              </a:rPr>
              <a:t>7</a:t>
            </a:r>
            <a:r>
              <a:rPr lang="en-US" sz="800" dirty="0"/>
              <a:t>/</a:t>
            </a:r>
            <a:r>
              <a:rPr lang="en-US" sz="300" dirty="0"/>
              <a:t>8”H.      (You</a:t>
            </a:r>
            <a:r>
              <a:rPr lang="en-US" sz="300" baseline="0" dirty="0"/>
              <a:t> can buy one</a:t>
            </a:r>
            <a:r>
              <a:rPr lang="en-US" sz="300" dirty="0"/>
              <a:t> at Walmart) LOL!</a:t>
            </a:r>
          </a:p>
          <a:p>
            <a:pPr marL="171981" indent="-171981">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61E143F7-F28E-42EF-94C9-285CB0E42774}" type="slidenum">
              <a:rPr lang="en-US" smtClean="0"/>
              <a:t>13</a:t>
            </a:fld>
            <a:endParaRPr lang="en-US" dirty="0"/>
          </a:p>
        </p:txBody>
      </p:sp>
    </p:spTree>
    <p:extLst>
      <p:ext uri="{BB962C8B-B14F-4D97-AF65-F5344CB8AC3E}">
        <p14:creationId xmlns:p14="http://schemas.microsoft.com/office/powerpoint/2010/main" val="210726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 After reducing</a:t>
            </a:r>
            <a:r>
              <a:rPr lang="en-US" baseline="0" dirty="0"/>
              <a:t> the field sample, it is then </a:t>
            </a:r>
            <a:r>
              <a:rPr lang="en-US" dirty="0"/>
              <a:t>air dried overnight in a 60</a:t>
            </a:r>
            <a:r>
              <a:rPr lang="en-US" baseline="0" dirty="0">
                <a:latin typeface="Albertus Medium"/>
              </a:rPr>
              <a:t>ºC oven.  (About 12-14 hours)</a:t>
            </a:r>
            <a:endParaRPr lang="en-US" dirty="0"/>
          </a:p>
          <a:p>
            <a:pPr marL="171981" indent="-171981">
              <a:buFont typeface="Arial" panose="020B0604020202020204" pitchFamily="34" charset="0"/>
              <a:buChar char="•"/>
            </a:pPr>
            <a:r>
              <a:rPr lang="en-US" dirty="0"/>
              <a:t>AASHTO</a:t>
            </a:r>
            <a:r>
              <a:rPr lang="en-US" baseline="0" dirty="0"/>
              <a:t> T288:  States that t</a:t>
            </a:r>
            <a:r>
              <a:rPr lang="en-US" dirty="0"/>
              <a:t>he sample as received from the field shall be dried in air or a drying apparatus not exceeding 60C (140F).</a:t>
            </a:r>
          </a:p>
          <a:p>
            <a:pPr marL="0" indent="0">
              <a:buFont typeface="Arial" panose="020B0604020202020204" pitchFamily="34" charset="0"/>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14</a:t>
            </a:fld>
            <a:endParaRPr lang="en-US" dirty="0"/>
          </a:p>
        </p:txBody>
      </p:sp>
    </p:spTree>
    <p:extLst>
      <p:ext uri="{BB962C8B-B14F-4D97-AF65-F5344CB8AC3E}">
        <p14:creationId xmlns:p14="http://schemas.microsoft.com/office/powerpoint/2010/main" val="3569280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981" indent="-171981">
              <a:buFont typeface="Arial" panose="020B0604020202020204" pitchFamily="34" charset="0"/>
              <a:buChar char="•"/>
            </a:pPr>
            <a:r>
              <a:rPr lang="en-US" dirty="0"/>
              <a:t>AASHTO</a:t>
            </a:r>
            <a:r>
              <a:rPr lang="en-US" baseline="0" dirty="0"/>
              <a:t> T288:  </a:t>
            </a:r>
            <a:r>
              <a:rPr lang="en-US" dirty="0"/>
              <a:t>The portion of the dried sample selected for minimum soil resistivity testing shall be separated into fractions </a:t>
            </a:r>
          </a:p>
          <a:p>
            <a:r>
              <a:rPr lang="en-US" dirty="0"/>
              <a:t>                           by one of the following methods….A, B, or C </a:t>
            </a:r>
          </a:p>
          <a:p>
            <a:endParaRPr lang="en-US" dirty="0"/>
          </a:p>
          <a:p>
            <a:pPr marL="171981" indent="-171981">
              <a:buFont typeface="Arial" panose="020B0604020202020204" pitchFamily="34" charset="0"/>
              <a:buChar char="•"/>
            </a:pPr>
            <a:r>
              <a:rPr lang="en-US" dirty="0"/>
              <a:t>We use Method #A.   </a:t>
            </a:r>
          </a:p>
        </p:txBody>
      </p:sp>
      <p:sp>
        <p:nvSpPr>
          <p:cNvPr id="4" name="Slide Number Placeholder 3"/>
          <p:cNvSpPr>
            <a:spLocks noGrp="1"/>
          </p:cNvSpPr>
          <p:nvPr>
            <p:ph type="sldNum" sz="quarter" idx="10"/>
          </p:nvPr>
        </p:nvSpPr>
        <p:spPr/>
        <p:txBody>
          <a:bodyPr/>
          <a:lstStyle/>
          <a:p>
            <a:fld id="{61E143F7-F28E-42EF-94C9-285CB0E42774}" type="slidenum">
              <a:rPr lang="en-US" smtClean="0"/>
              <a:t>15</a:t>
            </a:fld>
            <a:endParaRPr lang="en-US" dirty="0"/>
          </a:p>
        </p:txBody>
      </p:sp>
    </p:spTree>
    <p:extLst>
      <p:ext uri="{BB962C8B-B14F-4D97-AF65-F5344CB8AC3E}">
        <p14:creationId xmlns:p14="http://schemas.microsoft.com/office/powerpoint/2010/main" val="4165138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1E143F7-F28E-42EF-94C9-285CB0E42774}" type="slidenum">
              <a:rPr lang="en-US" smtClean="0"/>
              <a:t>16</a:t>
            </a:fld>
            <a:endParaRPr lang="en-US" dirty="0"/>
          </a:p>
        </p:txBody>
      </p:sp>
    </p:spTree>
    <p:extLst>
      <p:ext uri="{BB962C8B-B14F-4D97-AF65-F5344CB8AC3E}">
        <p14:creationId xmlns:p14="http://schemas.microsoft.com/office/powerpoint/2010/main" val="3802568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1E143F7-F28E-42EF-94C9-285CB0E42774}" type="slidenum">
              <a:rPr lang="en-US" smtClean="0"/>
              <a:t>17</a:t>
            </a:fld>
            <a:endParaRPr lang="en-US" dirty="0"/>
          </a:p>
        </p:txBody>
      </p:sp>
    </p:spTree>
    <p:extLst>
      <p:ext uri="{BB962C8B-B14F-4D97-AF65-F5344CB8AC3E}">
        <p14:creationId xmlns:p14="http://schemas.microsoft.com/office/powerpoint/2010/main" val="3802568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1E143F7-F28E-42EF-94C9-285CB0E42774}" type="slidenum">
              <a:rPr lang="en-US" smtClean="0"/>
              <a:t>18</a:t>
            </a:fld>
            <a:endParaRPr lang="en-US" dirty="0"/>
          </a:p>
        </p:txBody>
      </p:sp>
    </p:spTree>
    <p:extLst>
      <p:ext uri="{BB962C8B-B14F-4D97-AF65-F5344CB8AC3E}">
        <p14:creationId xmlns:p14="http://schemas.microsoft.com/office/powerpoint/2010/main" val="3802568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method</a:t>
            </a:r>
            <a:r>
              <a:rPr lang="en-US" baseline="0" dirty="0"/>
              <a:t> “A” is used most of the time.</a:t>
            </a:r>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19</a:t>
            </a:fld>
            <a:endParaRPr lang="en-US" dirty="0"/>
          </a:p>
        </p:txBody>
      </p:sp>
    </p:spTree>
    <p:extLst>
      <p:ext uri="{BB962C8B-B14F-4D97-AF65-F5344CB8AC3E}">
        <p14:creationId xmlns:p14="http://schemas.microsoft.com/office/powerpoint/2010/main" val="1630727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Why test for soil Corrosion? ….because many structures and much of our utilities’ infrastructure is buried in the soil we walk on everyday.  If the soil is corrosive, it can damage our utilities’ infrastructure and cause structural failure.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Picture A. Damage caused by the release of pressurized water, from a corroded water main. Note the fire truck that came to the rescue.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Picture B. After the Fire truck was removed.</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Picture C. Corroded water main….the cause of all the damage!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2</a:t>
            </a:fld>
            <a:endParaRPr lang="en-US" dirty="0"/>
          </a:p>
        </p:txBody>
      </p:sp>
    </p:spTree>
    <p:extLst>
      <p:ext uri="{BB962C8B-B14F-4D97-AF65-F5344CB8AC3E}">
        <p14:creationId xmlns:p14="http://schemas.microsoft.com/office/powerpoint/2010/main" val="4209764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In Method “A”  the field sample is separated by sieving using a No. 10 sieve keeping the retained material for pulverizing.</a:t>
            </a:r>
          </a:p>
        </p:txBody>
      </p:sp>
      <p:sp>
        <p:nvSpPr>
          <p:cNvPr id="4" name="Slide Number Placeholder 3"/>
          <p:cNvSpPr>
            <a:spLocks noGrp="1"/>
          </p:cNvSpPr>
          <p:nvPr>
            <p:ph type="sldNum" sz="quarter" idx="10"/>
          </p:nvPr>
        </p:nvSpPr>
        <p:spPr/>
        <p:txBody>
          <a:bodyPr/>
          <a:lstStyle/>
          <a:p>
            <a:fld id="{61E143F7-F28E-42EF-94C9-285CB0E42774}" type="slidenum">
              <a:rPr lang="en-US" smtClean="0"/>
              <a:t>20</a:t>
            </a:fld>
            <a:endParaRPr lang="en-US" dirty="0"/>
          </a:p>
        </p:txBody>
      </p:sp>
    </p:spTree>
    <p:extLst>
      <p:ext uri="{BB962C8B-B14F-4D97-AF65-F5344CB8AC3E}">
        <p14:creationId xmlns:p14="http://schemas.microsoft.com/office/powerpoint/2010/main" val="3273404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7235">
              <a:buFont typeface="Arial" panose="020B0604020202020204" pitchFamily="34" charset="0"/>
              <a:buNone/>
            </a:pPr>
            <a:r>
              <a:rPr lang="en-US" baseline="0" dirty="0"/>
              <a:t>Pulverize enough to have 1500g of material that will pass a No. 10 Sieve. </a:t>
            </a:r>
            <a:endParaRPr lang="en-US" sz="1100" baseline="0" dirty="0"/>
          </a:p>
          <a:p>
            <a:pPr marL="171981" indent="-171981">
              <a:buFont typeface="Arial" panose="020B0604020202020204" pitchFamily="34" charset="0"/>
              <a:buChar char="•"/>
            </a:pPr>
            <a:r>
              <a:rPr lang="en-US" baseline="0" dirty="0"/>
              <a:t>AASHTO:  The fraction retained on the No 10 sieve shall be ground with a pulverizing apparatus until the aggregations of soil particles are broken into separate grains.</a:t>
            </a:r>
          </a:p>
          <a:p>
            <a:pPr marL="171981" indent="-17198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21</a:t>
            </a:fld>
            <a:endParaRPr lang="en-US" dirty="0"/>
          </a:p>
        </p:txBody>
      </p:sp>
    </p:spTree>
    <p:extLst>
      <p:ext uri="{BB962C8B-B14F-4D97-AF65-F5344CB8AC3E}">
        <p14:creationId xmlns:p14="http://schemas.microsoft.com/office/powerpoint/2010/main" val="2162571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300" dirty="0"/>
              <a:t>The</a:t>
            </a:r>
            <a:r>
              <a:rPr lang="en-US" sz="300" baseline="0" dirty="0"/>
              <a:t> tubs in these pictures have</a:t>
            </a:r>
            <a:r>
              <a:rPr lang="en-US" sz="300" dirty="0"/>
              <a:t> approximately 15,000 to 20,000 grams or 35 pounds</a:t>
            </a:r>
            <a:r>
              <a:rPr lang="en-US" sz="300" baseline="0" dirty="0"/>
              <a:t> of sample in them.</a:t>
            </a:r>
            <a:endParaRPr lang="en-US" sz="300" dirty="0"/>
          </a:p>
          <a:p>
            <a:endParaRPr lang="en-US" sz="300" dirty="0"/>
          </a:p>
        </p:txBody>
      </p:sp>
      <p:sp>
        <p:nvSpPr>
          <p:cNvPr id="4" name="Slide Number Placeholder 3"/>
          <p:cNvSpPr>
            <a:spLocks noGrp="1"/>
          </p:cNvSpPr>
          <p:nvPr>
            <p:ph type="sldNum" sz="quarter" idx="10"/>
          </p:nvPr>
        </p:nvSpPr>
        <p:spPr/>
        <p:txBody>
          <a:bodyPr/>
          <a:lstStyle/>
          <a:p>
            <a:fld id="{61E143F7-F28E-42EF-94C9-285CB0E42774}" type="slidenum">
              <a:rPr lang="en-US" smtClean="0"/>
              <a:t>22</a:t>
            </a:fld>
            <a:endParaRPr lang="en-US" dirty="0"/>
          </a:p>
        </p:txBody>
      </p:sp>
    </p:spTree>
    <p:extLst>
      <p:ext uri="{BB962C8B-B14F-4D97-AF65-F5344CB8AC3E}">
        <p14:creationId xmlns:p14="http://schemas.microsoft.com/office/powerpoint/2010/main" val="3676779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MODOT will Sieve an extra 300 grams for three Chemical Tests</a:t>
            </a:r>
          </a:p>
          <a:p>
            <a:pPr marL="229309" indent="-229309">
              <a:buFont typeface="Arial" panose="020B0604020202020204" pitchFamily="34" charset="0"/>
              <a:buAutoNum type="arabicPeriod"/>
            </a:pPr>
            <a:r>
              <a:rPr lang="en-US" baseline="0" dirty="0"/>
              <a:t>pH AASHTO </a:t>
            </a:r>
            <a:r>
              <a:rPr lang="en-US" b="1" baseline="0" dirty="0"/>
              <a:t>T289    </a:t>
            </a:r>
            <a:r>
              <a:rPr lang="en-US" baseline="0" dirty="0"/>
              <a:t>(we check this every time)</a:t>
            </a:r>
          </a:p>
          <a:p>
            <a:r>
              <a:rPr lang="en-US" baseline="0" dirty="0"/>
              <a:t>2.  Chlorides AASHTO </a:t>
            </a:r>
            <a:r>
              <a:rPr lang="en-US" b="1" baseline="0" dirty="0"/>
              <a:t>T291    </a:t>
            </a:r>
            <a:r>
              <a:rPr lang="en-US" b="0" baseline="0" dirty="0"/>
              <a:t>(test only i</a:t>
            </a:r>
            <a:r>
              <a:rPr lang="en-US" baseline="0" dirty="0"/>
              <a:t>f the Resistivity reading is over 5,000 )</a:t>
            </a:r>
            <a:endParaRPr lang="en-US" b="1" baseline="0" dirty="0"/>
          </a:p>
          <a:p>
            <a:pPr defTabSz="917235"/>
            <a:r>
              <a:rPr lang="en-US" baseline="0" dirty="0"/>
              <a:t>3.  Sulfates AASHTO   </a:t>
            </a:r>
            <a:r>
              <a:rPr lang="en-US" b="1" baseline="0" dirty="0"/>
              <a:t>T290    </a:t>
            </a:r>
            <a:r>
              <a:rPr lang="en-US" b="0" baseline="0" dirty="0"/>
              <a:t>(test only i</a:t>
            </a:r>
            <a:r>
              <a:rPr lang="en-US" baseline="0" dirty="0"/>
              <a:t>f the Resistivity reading is over 5,000 )</a:t>
            </a:r>
            <a:endParaRPr lang="en-US" b="1" baseline="0" dirty="0"/>
          </a:p>
          <a:p>
            <a:pPr defTabSz="917235"/>
            <a:endParaRPr lang="en-US" b="1"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23</a:t>
            </a:fld>
            <a:endParaRPr lang="en-US" dirty="0"/>
          </a:p>
        </p:txBody>
      </p:sp>
    </p:spTree>
    <p:extLst>
      <p:ext uri="{BB962C8B-B14F-4D97-AF65-F5344CB8AC3E}">
        <p14:creationId xmlns:p14="http://schemas.microsoft.com/office/powerpoint/2010/main" val="3273404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25</a:t>
            </a:fld>
            <a:endParaRPr lang="en-US" dirty="0"/>
          </a:p>
        </p:txBody>
      </p:sp>
    </p:spTree>
    <p:extLst>
      <p:ext uri="{BB962C8B-B14F-4D97-AF65-F5344CB8AC3E}">
        <p14:creationId xmlns:p14="http://schemas.microsoft.com/office/powerpoint/2010/main" val="3064023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26</a:t>
            </a:fld>
            <a:endParaRPr lang="en-US" dirty="0"/>
          </a:p>
        </p:txBody>
      </p:sp>
    </p:spTree>
    <p:extLst>
      <p:ext uri="{BB962C8B-B14F-4D97-AF65-F5344CB8AC3E}">
        <p14:creationId xmlns:p14="http://schemas.microsoft.com/office/powerpoint/2010/main" val="3967707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27</a:t>
            </a:fld>
            <a:endParaRPr lang="en-US" dirty="0"/>
          </a:p>
        </p:txBody>
      </p:sp>
    </p:spTree>
    <p:extLst>
      <p:ext uri="{BB962C8B-B14F-4D97-AF65-F5344CB8AC3E}">
        <p14:creationId xmlns:p14="http://schemas.microsoft.com/office/powerpoint/2010/main" val="18649975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28</a:t>
            </a:fld>
            <a:endParaRPr lang="en-US" dirty="0"/>
          </a:p>
        </p:txBody>
      </p:sp>
    </p:spTree>
    <p:extLst>
      <p:ext uri="{BB962C8B-B14F-4D97-AF65-F5344CB8AC3E}">
        <p14:creationId xmlns:p14="http://schemas.microsoft.com/office/powerpoint/2010/main" val="23726076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29</a:t>
            </a:fld>
            <a:endParaRPr lang="en-US" dirty="0"/>
          </a:p>
        </p:txBody>
      </p:sp>
    </p:spTree>
    <p:extLst>
      <p:ext uri="{BB962C8B-B14F-4D97-AF65-F5344CB8AC3E}">
        <p14:creationId xmlns:p14="http://schemas.microsoft.com/office/powerpoint/2010/main" val="36654476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30</a:t>
            </a:fld>
            <a:endParaRPr lang="en-US" dirty="0"/>
          </a:p>
        </p:txBody>
      </p:sp>
    </p:spTree>
    <p:extLst>
      <p:ext uri="{BB962C8B-B14F-4D97-AF65-F5344CB8AC3E}">
        <p14:creationId xmlns:p14="http://schemas.microsoft.com/office/powerpoint/2010/main" val="1798036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READ:  This is the outline for this presentation….</a:t>
            </a:r>
          </a:p>
        </p:txBody>
      </p:sp>
      <p:sp>
        <p:nvSpPr>
          <p:cNvPr id="4" name="Slide Number Placeholder 3"/>
          <p:cNvSpPr>
            <a:spLocks noGrp="1"/>
          </p:cNvSpPr>
          <p:nvPr>
            <p:ph type="sldNum" sz="quarter" idx="10"/>
          </p:nvPr>
        </p:nvSpPr>
        <p:spPr/>
        <p:txBody>
          <a:bodyPr/>
          <a:lstStyle/>
          <a:p>
            <a:fld id="{61E143F7-F28E-42EF-94C9-285CB0E42774}" type="slidenum">
              <a:rPr lang="en-US" smtClean="0"/>
              <a:t>3</a:t>
            </a:fld>
            <a:endParaRPr lang="en-US" dirty="0"/>
          </a:p>
        </p:txBody>
      </p:sp>
    </p:spTree>
    <p:extLst>
      <p:ext uri="{BB962C8B-B14F-4D97-AF65-F5344CB8AC3E}">
        <p14:creationId xmlns:p14="http://schemas.microsoft.com/office/powerpoint/2010/main" val="25161663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 T288   Meters:  An alternating current (AC) meter or a 12-volt direct current (DC) meter utilizing a Wien Bridge (AC bridge) with a phase sensitive detector and a square wave inverter that produces a nominal alternating signal at 97Hz.</a:t>
            </a:r>
          </a:p>
          <a:p>
            <a:pPr marL="0" indent="0">
              <a:buFont typeface="Arial" panose="020B0604020202020204" pitchFamily="34" charset="0"/>
              <a:buNone/>
            </a:pPr>
            <a:endParaRPr lang="en-US"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1" dirty="0">
                <a:latin typeface="Arial" panose="020B0604020202020204" pitchFamily="34" charset="0"/>
                <a:cs typeface="Arial" panose="020B0604020202020204" pitchFamily="34" charset="0"/>
              </a:rPr>
              <a:t>MODOT:</a:t>
            </a:r>
            <a:r>
              <a:rPr lang="en-US" sz="1200" b="1" baseline="0" dirty="0">
                <a:latin typeface="Arial" panose="020B0604020202020204" pitchFamily="34" charset="0"/>
                <a:cs typeface="Arial" panose="020B0604020202020204" pitchFamily="34" charset="0"/>
              </a:rPr>
              <a:t>  Uses a MCM Miller 400A Meter</a:t>
            </a:r>
            <a:endParaRPr lang="en-US" b="1" dirty="0"/>
          </a:p>
        </p:txBody>
      </p:sp>
      <p:sp>
        <p:nvSpPr>
          <p:cNvPr id="4" name="Slide Number Placeholder 3"/>
          <p:cNvSpPr>
            <a:spLocks noGrp="1"/>
          </p:cNvSpPr>
          <p:nvPr>
            <p:ph type="sldNum" sz="quarter" idx="10"/>
          </p:nvPr>
        </p:nvSpPr>
        <p:spPr/>
        <p:txBody>
          <a:bodyPr/>
          <a:lstStyle/>
          <a:p>
            <a:fld id="{61E143F7-F28E-42EF-94C9-285CB0E42774}" type="slidenum">
              <a:rPr lang="en-US" smtClean="0"/>
              <a:t>31</a:t>
            </a:fld>
            <a:endParaRPr lang="en-US" dirty="0"/>
          </a:p>
        </p:txBody>
      </p:sp>
    </p:spTree>
    <p:extLst>
      <p:ext uri="{BB962C8B-B14F-4D97-AF65-F5344CB8AC3E}">
        <p14:creationId xmlns:p14="http://schemas.microsoft.com/office/powerpoint/2010/main" val="9253738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Soil</a:t>
            </a:r>
            <a:r>
              <a:rPr lang="en-US" baseline="0" dirty="0"/>
              <a:t> boxes</a:t>
            </a:r>
            <a:r>
              <a:rPr lang="en-US" dirty="0"/>
              <a:t> may be constructed</a:t>
            </a:r>
            <a:r>
              <a:rPr lang="en-US" baseline="0" dirty="0"/>
              <a:t> of either 6.4 or 12.7mm  (¼ or ½ inch)  acrylic plastic. </a:t>
            </a:r>
          </a:p>
          <a:p>
            <a:pPr marL="171450" indent="-171450">
              <a:buFont typeface="Arial" panose="020B0604020202020204" pitchFamily="34" charset="0"/>
              <a:buChar char="•"/>
            </a:pPr>
            <a:r>
              <a:rPr lang="en-US" baseline="0" dirty="0"/>
              <a:t> </a:t>
            </a:r>
            <a:r>
              <a:rPr lang="en-US" b="1" baseline="0" dirty="0"/>
              <a:t>If other size soil boxes are used, it will be necessary to determine the correct multiplier.</a:t>
            </a:r>
          </a:p>
          <a:p>
            <a:pPr marL="171450" indent="-171450">
              <a:buFont typeface="Arial" panose="020B0604020202020204" pitchFamily="34" charset="0"/>
              <a:buChar char="•"/>
            </a:pPr>
            <a:r>
              <a:rPr lang="en-US" baseline="0" dirty="0"/>
              <a:t> It should also be noted that it may be necessary to prepare extra soil for testing to fill the larger soil boxes.</a:t>
            </a:r>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32</a:t>
            </a:fld>
            <a:endParaRPr lang="en-US" dirty="0"/>
          </a:p>
        </p:txBody>
      </p:sp>
    </p:spTree>
    <p:extLst>
      <p:ext uri="{BB962C8B-B14F-4D97-AF65-F5344CB8AC3E}">
        <p14:creationId xmlns:p14="http://schemas.microsoft.com/office/powerpoint/2010/main" val="4951524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33</a:t>
            </a:fld>
            <a:endParaRPr lang="en-US" dirty="0"/>
          </a:p>
        </p:txBody>
      </p:sp>
    </p:spTree>
    <p:extLst>
      <p:ext uri="{BB962C8B-B14F-4D97-AF65-F5344CB8AC3E}">
        <p14:creationId xmlns:p14="http://schemas.microsoft.com/office/powerpoint/2010/main" val="30275657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Miller 400A</a:t>
            </a:r>
            <a:r>
              <a:rPr lang="en-US" baseline="0" dirty="0"/>
              <a:t> user’s Manual:  </a:t>
            </a:r>
            <a:r>
              <a:rPr lang="en-US" dirty="0"/>
              <a:t>In general, for a particular volume of soil sample (or</a:t>
            </a:r>
            <a:r>
              <a:rPr lang="en-US" baseline="0" dirty="0"/>
              <a:t> liquid), as defined by the geometric constraints of the electrolyte box, the sample’s resistivity can be calculated from the resistance value determined using the MILLER-400A by applying the following formula</a:t>
            </a:r>
            <a:r>
              <a:rPr lang="en-US" baseline="0" dirty="0">
                <a:sym typeface="Wingdings" panose="05000000000000000000" pitchFamily="2" charset="2"/>
              </a:rPr>
              <a:t> in the picture.</a:t>
            </a:r>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34</a:t>
            </a:fld>
            <a:endParaRPr lang="en-US" dirty="0"/>
          </a:p>
        </p:txBody>
      </p:sp>
    </p:spTree>
    <p:extLst>
      <p:ext uri="{BB962C8B-B14F-4D97-AF65-F5344CB8AC3E}">
        <p14:creationId xmlns:p14="http://schemas.microsoft.com/office/powerpoint/2010/main" val="10169578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Follow your User’s Manual to calibrate your meter this way.</a:t>
            </a:r>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36</a:t>
            </a:fld>
            <a:endParaRPr lang="en-US" dirty="0"/>
          </a:p>
        </p:txBody>
      </p:sp>
    </p:spTree>
    <p:extLst>
      <p:ext uri="{BB962C8B-B14F-4D97-AF65-F5344CB8AC3E}">
        <p14:creationId xmlns:p14="http://schemas.microsoft.com/office/powerpoint/2010/main" val="1542901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Clean the soil box with</a:t>
            </a:r>
            <a:r>
              <a:rPr lang="en-US" baseline="0" dirty="0"/>
              <a:t> DI water before adding the sample.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37</a:t>
            </a:fld>
            <a:endParaRPr lang="en-US" dirty="0"/>
          </a:p>
        </p:txBody>
      </p:sp>
    </p:spTree>
    <p:extLst>
      <p:ext uri="{BB962C8B-B14F-4D97-AF65-F5344CB8AC3E}">
        <p14:creationId xmlns:p14="http://schemas.microsoft.com/office/powerpoint/2010/main" val="38572664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38</a:t>
            </a:fld>
            <a:endParaRPr lang="en-US" dirty="0"/>
          </a:p>
        </p:txBody>
      </p:sp>
    </p:spTree>
    <p:extLst>
      <p:ext uri="{BB962C8B-B14F-4D97-AF65-F5344CB8AC3E}">
        <p14:creationId xmlns:p14="http://schemas.microsoft.com/office/powerpoint/2010/main" val="7841696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39</a:t>
            </a:fld>
            <a:endParaRPr lang="en-US" dirty="0"/>
          </a:p>
        </p:txBody>
      </p:sp>
    </p:spTree>
    <p:extLst>
      <p:ext uri="{BB962C8B-B14F-4D97-AF65-F5344CB8AC3E}">
        <p14:creationId xmlns:p14="http://schemas.microsoft.com/office/powerpoint/2010/main" val="659011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40</a:t>
            </a:fld>
            <a:endParaRPr lang="en-US" dirty="0"/>
          </a:p>
        </p:txBody>
      </p:sp>
    </p:spTree>
    <p:extLst>
      <p:ext uri="{BB962C8B-B14F-4D97-AF65-F5344CB8AC3E}">
        <p14:creationId xmlns:p14="http://schemas.microsoft.com/office/powerpoint/2010/main" val="6631226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41</a:t>
            </a:fld>
            <a:endParaRPr lang="en-US" dirty="0"/>
          </a:p>
        </p:txBody>
      </p:sp>
    </p:spTree>
    <p:extLst>
      <p:ext uri="{BB962C8B-B14F-4D97-AF65-F5344CB8AC3E}">
        <p14:creationId xmlns:p14="http://schemas.microsoft.com/office/powerpoint/2010/main" val="674633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READ:</a:t>
            </a:r>
            <a:r>
              <a:rPr lang="en-US" baseline="0" dirty="0"/>
              <a:t>  T</a:t>
            </a:r>
            <a:r>
              <a:rPr lang="en-US" dirty="0"/>
              <a:t>here</a:t>
            </a:r>
            <a:r>
              <a:rPr lang="en-US" baseline="0" dirty="0"/>
              <a:t> are several factors that cause soil corrosion, pH (acidity), Sulfate and Sulfides, Chlorides, and the most important factor in soil corrosivity is Moisture Content &amp; Resistivity. </a:t>
            </a:r>
          </a:p>
          <a:p>
            <a:pPr marL="171450" indent="-171450">
              <a:buFont typeface="Arial" panose="020B0604020202020204" pitchFamily="34" charset="0"/>
              <a:buChar char="•"/>
            </a:pPr>
            <a:r>
              <a:rPr lang="en-US" baseline="0" dirty="0"/>
              <a:t>NOTE:   In the lab we test Soil Resistivity using AASHTO T288.</a:t>
            </a:r>
          </a:p>
        </p:txBody>
      </p:sp>
      <p:sp>
        <p:nvSpPr>
          <p:cNvPr id="4" name="Slide Number Placeholder 3"/>
          <p:cNvSpPr>
            <a:spLocks noGrp="1"/>
          </p:cNvSpPr>
          <p:nvPr>
            <p:ph type="sldNum" sz="quarter" idx="10"/>
          </p:nvPr>
        </p:nvSpPr>
        <p:spPr/>
        <p:txBody>
          <a:bodyPr/>
          <a:lstStyle/>
          <a:p>
            <a:fld id="{61E143F7-F28E-42EF-94C9-285CB0E42774}" type="slidenum">
              <a:rPr lang="en-US" smtClean="0"/>
              <a:t>4</a:t>
            </a:fld>
            <a:endParaRPr lang="en-US" dirty="0"/>
          </a:p>
        </p:txBody>
      </p:sp>
    </p:spTree>
    <p:extLst>
      <p:ext uri="{BB962C8B-B14F-4D97-AF65-F5344CB8AC3E}">
        <p14:creationId xmlns:p14="http://schemas.microsoft.com/office/powerpoint/2010/main" val="3642475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42</a:t>
            </a:fld>
            <a:endParaRPr lang="en-US" dirty="0"/>
          </a:p>
        </p:txBody>
      </p:sp>
    </p:spTree>
    <p:extLst>
      <p:ext uri="{BB962C8B-B14F-4D97-AF65-F5344CB8AC3E}">
        <p14:creationId xmlns:p14="http://schemas.microsoft.com/office/powerpoint/2010/main" val="10171724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a:t>
            </a:r>
            <a:r>
              <a:rPr lang="en-US" baseline="0" dirty="0"/>
              <a:t> can use your fingers, and as water is added you may eventually end up pouring right out of the mixing bowl.</a:t>
            </a:r>
          </a:p>
          <a:p>
            <a:pPr marL="171450" indent="-171450">
              <a:buFont typeface="Arial" panose="020B0604020202020204" pitchFamily="34" charset="0"/>
              <a:buChar char="•"/>
            </a:pPr>
            <a:r>
              <a:rPr lang="en-US" baseline="0" dirty="0"/>
              <a:t>MODOT:  We use a piece of wood for a compacting tool.</a:t>
            </a:r>
          </a:p>
          <a:p>
            <a:pPr marL="171450" indent="-171450">
              <a:buFont typeface="Arial" panose="020B0604020202020204" pitchFamily="34" charset="0"/>
              <a:buChar char="•"/>
            </a:pPr>
            <a:r>
              <a:rPr lang="en-US" baseline="0" dirty="0"/>
              <a:t>You can use as many layers as needed to do the compacting.</a:t>
            </a:r>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43</a:t>
            </a:fld>
            <a:endParaRPr lang="en-US" dirty="0"/>
          </a:p>
        </p:txBody>
      </p:sp>
    </p:spTree>
    <p:extLst>
      <p:ext uri="{BB962C8B-B14F-4D97-AF65-F5344CB8AC3E}">
        <p14:creationId xmlns:p14="http://schemas.microsoft.com/office/powerpoint/2010/main" val="25319243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white tray is used to catch the excess material</a:t>
            </a:r>
            <a:r>
              <a:rPr lang="en-US" baseline="0" dirty="0"/>
              <a:t> that is trimmed away</a:t>
            </a:r>
            <a:r>
              <a:rPr lang="en-US" dirty="0"/>
              <a:t>.</a:t>
            </a:r>
          </a:p>
        </p:txBody>
      </p:sp>
      <p:sp>
        <p:nvSpPr>
          <p:cNvPr id="4" name="Slide Number Placeholder 3"/>
          <p:cNvSpPr>
            <a:spLocks noGrp="1"/>
          </p:cNvSpPr>
          <p:nvPr>
            <p:ph type="sldNum" sz="quarter" idx="10"/>
          </p:nvPr>
        </p:nvSpPr>
        <p:spPr/>
        <p:txBody>
          <a:bodyPr/>
          <a:lstStyle/>
          <a:p>
            <a:fld id="{61E143F7-F28E-42EF-94C9-285CB0E42774}" type="slidenum">
              <a:rPr lang="en-US" smtClean="0"/>
              <a:t>44</a:t>
            </a:fld>
            <a:endParaRPr lang="en-US" dirty="0"/>
          </a:p>
        </p:txBody>
      </p:sp>
    </p:spTree>
    <p:extLst>
      <p:ext uri="{BB962C8B-B14F-4D97-AF65-F5344CB8AC3E}">
        <p14:creationId xmlns:p14="http://schemas.microsoft.com/office/powerpoint/2010/main" val="33612640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45</a:t>
            </a:fld>
            <a:endParaRPr lang="en-US" dirty="0"/>
          </a:p>
        </p:txBody>
      </p:sp>
    </p:spTree>
    <p:extLst>
      <p:ext uri="{BB962C8B-B14F-4D97-AF65-F5344CB8AC3E}">
        <p14:creationId xmlns:p14="http://schemas.microsoft.com/office/powerpoint/2010/main" val="26576729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Sometimes you may have to adjust the settings from 1K to 10K accordingly. </a:t>
            </a:r>
          </a:p>
          <a:p>
            <a:pPr marL="171450" indent="-171450">
              <a:buFont typeface="Arial" panose="020B0604020202020204" pitchFamily="34" charset="0"/>
              <a:buChar char="•"/>
            </a:pPr>
            <a:r>
              <a:rPr lang="en-US" baseline="0" dirty="0"/>
              <a:t>In this picture the needle was adjusted to read NULL or “T” turning the black knob to 3.5, and the setting was on 1K.  </a:t>
            </a:r>
          </a:p>
          <a:p>
            <a:pPr marL="171450" indent="-171450">
              <a:buFont typeface="Arial" panose="020B0604020202020204" pitchFamily="34" charset="0"/>
              <a:buChar char="•"/>
            </a:pPr>
            <a:r>
              <a:rPr lang="en-US" baseline="0" dirty="0"/>
              <a:t>This Meter is a MC Miller 400D.</a:t>
            </a:r>
          </a:p>
          <a:p>
            <a:pPr marL="171450" indent="-171450">
              <a:buFont typeface="Arial" panose="020B0604020202020204" pitchFamily="34" charset="0"/>
              <a:buChar char="•"/>
            </a:pPr>
            <a:r>
              <a:rPr lang="en-US" baseline="0" dirty="0"/>
              <a:t>See your owners manual for instructions on how to do this.</a:t>
            </a:r>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46</a:t>
            </a:fld>
            <a:endParaRPr lang="en-US" dirty="0"/>
          </a:p>
        </p:txBody>
      </p:sp>
    </p:spTree>
    <p:extLst>
      <p:ext uri="{BB962C8B-B14F-4D97-AF65-F5344CB8AC3E}">
        <p14:creationId xmlns:p14="http://schemas.microsoft.com/office/powerpoint/2010/main" val="1721064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Calculate each result</a:t>
            </a:r>
            <a:r>
              <a:rPr lang="en-US" baseline="0" dirty="0"/>
              <a:t> as you go, and r</a:t>
            </a:r>
            <a:r>
              <a:rPr lang="en-US" dirty="0"/>
              <a:t>emember to use the correct Multiplying Constant for</a:t>
            </a:r>
            <a:r>
              <a:rPr lang="en-US" baseline="0" dirty="0"/>
              <a:t> the size soil box you are using.</a:t>
            </a:r>
          </a:p>
          <a:p>
            <a:pPr marL="171450" indent="-171450">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47</a:t>
            </a:fld>
            <a:endParaRPr lang="en-US" dirty="0"/>
          </a:p>
        </p:txBody>
      </p:sp>
    </p:spTree>
    <p:extLst>
      <p:ext uri="{BB962C8B-B14F-4D97-AF65-F5344CB8AC3E}">
        <p14:creationId xmlns:p14="http://schemas.microsoft.com/office/powerpoint/2010/main" val="38165719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48</a:t>
            </a:fld>
            <a:endParaRPr lang="en-US" dirty="0"/>
          </a:p>
        </p:txBody>
      </p:sp>
    </p:spTree>
    <p:extLst>
      <p:ext uri="{BB962C8B-B14F-4D97-AF65-F5344CB8AC3E}">
        <p14:creationId xmlns:p14="http://schemas.microsoft.com/office/powerpoint/2010/main" val="28791120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will wash</a:t>
            </a:r>
            <a:r>
              <a:rPr lang="en-US" baseline="0" dirty="0"/>
              <a:t> the soil box as well as the overflow tray, using tap water first,  then a final rinse in DI water.  The reason we wash with Tap water first…is to save on DI water. This extra step is also a good idea for those labs using jugs of Distilled water, this way your water will last for several tests.</a:t>
            </a:r>
          </a:p>
          <a:p>
            <a:pPr marL="171450" indent="-171450">
              <a:buFont typeface="Arial" panose="020B0604020202020204" pitchFamily="34" charset="0"/>
              <a:buChar char="•"/>
            </a:pPr>
            <a:r>
              <a:rPr lang="en-US" baseline="0" dirty="0"/>
              <a:t>Also after rinsing the soil box, we will dry it with a clean paper towel.</a:t>
            </a:r>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49</a:t>
            </a:fld>
            <a:endParaRPr lang="en-US" dirty="0"/>
          </a:p>
        </p:txBody>
      </p:sp>
    </p:spTree>
    <p:extLst>
      <p:ext uri="{BB962C8B-B14F-4D97-AF65-F5344CB8AC3E}">
        <p14:creationId xmlns:p14="http://schemas.microsoft.com/office/powerpoint/2010/main" val="11102517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50</a:t>
            </a:fld>
            <a:endParaRPr lang="en-US" dirty="0"/>
          </a:p>
        </p:txBody>
      </p:sp>
    </p:spTree>
    <p:extLst>
      <p:ext uri="{BB962C8B-B14F-4D97-AF65-F5344CB8AC3E}">
        <p14:creationId xmlns:p14="http://schemas.microsoft.com/office/powerpoint/2010/main" val="33052940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51</a:t>
            </a:fld>
            <a:endParaRPr lang="en-US" dirty="0"/>
          </a:p>
        </p:txBody>
      </p:sp>
    </p:spTree>
    <p:extLst>
      <p:ext uri="{BB962C8B-B14F-4D97-AF65-F5344CB8AC3E}">
        <p14:creationId xmlns:p14="http://schemas.microsoft.com/office/powerpoint/2010/main" val="515253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61E143F7-F28E-42EF-94C9-285CB0E42774}" type="slidenum">
              <a:rPr lang="en-US" smtClean="0"/>
              <a:t>5</a:t>
            </a:fld>
            <a:endParaRPr lang="en-US" dirty="0"/>
          </a:p>
        </p:txBody>
      </p:sp>
    </p:spTree>
    <p:extLst>
      <p:ext uri="{BB962C8B-B14F-4D97-AF65-F5344CB8AC3E}">
        <p14:creationId xmlns:p14="http://schemas.microsoft.com/office/powerpoint/2010/main" val="37354836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this report the </a:t>
            </a:r>
            <a:r>
              <a:rPr lang="en-US" baseline="0" dirty="0"/>
              <a:t>6</a:t>
            </a:r>
            <a:r>
              <a:rPr lang="en-US" baseline="30000" dirty="0"/>
              <a:t>th</a:t>
            </a:r>
            <a:r>
              <a:rPr lang="en-US" baseline="0" dirty="0"/>
              <a:t> reading is the lowest reading because the 7</a:t>
            </a:r>
            <a:r>
              <a:rPr lang="en-US" baseline="30000" dirty="0"/>
              <a:t>th</a:t>
            </a:r>
            <a:r>
              <a:rPr lang="en-US" baseline="0" dirty="0"/>
              <a:t> reading goes back up.  </a:t>
            </a:r>
          </a:p>
          <a:p>
            <a:pPr marL="171450" indent="-171450">
              <a:buFont typeface="Arial" panose="020B0604020202020204" pitchFamily="34" charset="0"/>
              <a:buChar char="•"/>
            </a:pPr>
            <a:r>
              <a:rPr lang="en-US" baseline="0" dirty="0"/>
              <a:t>Some samples may require different settings other than 1K… sometimes it’s 10K, then the setting multiplier in the calculation would be 10,000 instead of 1,000.</a:t>
            </a:r>
          </a:p>
          <a:p>
            <a:pPr marL="171450" indent="-171450">
              <a:buFont typeface="Arial" panose="020B0604020202020204" pitchFamily="34" charset="0"/>
              <a:buChar char="•"/>
            </a:pPr>
            <a:r>
              <a:rPr lang="en-US" baseline="0" dirty="0"/>
              <a:t>For instance, lets say for the first reading in this example we needed to set the dial to 10K, then the Measured Ohms would be 330,000 ohms*cm.</a:t>
            </a:r>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52</a:t>
            </a:fld>
            <a:endParaRPr lang="en-US" dirty="0"/>
          </a:p>
        </p:txBody>
      </p:sp>
    </p:spTree>
    <p:extLst>
      <p:ext uri="{BB962C8B-B14F-4D97-AF65-F5344CB8AC3E}">
        <p14:creationId xmlns:p14="http://schemas.microsoft.com/office/powerpoint/2010/main" val="4287307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a different example where the lowest</a:t>
            </a:r>
            <a:r>
              <a:rPr lang="en-US" baseline="0" dirty="0"/>
              <a:t> reading repeats itself 3 times.</a:t>
            </a:r>
          </a:p>
          <a:p>
            <a:pPr marL="171450" indent="-171450">
              <a:buFont typeface="Arial" panose="020B0604020202020204" pitchFamily="34" charset="0"/>
              <a:buChar char="•"/>
            </a:pPr>
            <a:r>
              <a:rPr lang="en-US" baseline="0" dirty="0"/>
              <a:t>Notice the </a:t>
            </a:r>
            <a:r>
              <a:rPr lang="en-US" dirty="0"/>
              <a:t>dial</a:t>
            </a:r>
            <a:r>
              <a:rPr lang="en-US" baseline="0" dirty="0"/>
              <a:t> reading  2.9 is the highest reading.</a:t>
            </a:r>
          </a:p>
          <a:p>
            <a:pPr marL="171450" indent="-171450">
              <a:buFont typeface="Arial" panose="020B0604020202020204" pitchFamily="34" charset="0"/>
              <a:buChar char="•"/>
            </a:pPr>
            <a:r>
              <a:rPr lang="en-US" baseline="0" dirty="0"/>
              <a:t>Following this are 3 readings of 2.6.  </a:t>
            </a:r>
          </a:p>
          <a:p>
            <a:pPr marL="171450" indent="-171450">
              <a:buFont typeface="Arial" panose="020B0604020202020204" pitchFamily="34" charset="0"/>
              <a:buChar char="•"/>
            </a:pPr>
            <a:r>
              <a:rPr lang="en-US" baseline="0" dirty="0"/>
              <a:t>In this case you would pick reading 6 as your lowest resistivity on your report.</a:t>
            </a:r>
          </a:p>
        </p:txBody>
      </p:sp>
      <p:sp>
        <p:nvSpPr>
          <p:cNvPr id="4" name="Slide Number Placeholder 3"/>
          <p:cNvSpPr>
            <a:spLocks noGrp="1"/>
          </p:cNvSpPr>
          <p:nvPr>
            <p:ph type="sldNum" sz="quarter" idx="10"/>
          </p:nvPr>
        </p:nvSpPr>
        <p:spPr/>
        <p:txBody>
          <a:bodyPr/>
          <a:lstStyle/>
          <a:p>
            <a:fld id="{61E143F7-F28E-42EF-94C9-285CB0E42774}" type="slidenum">
              <a:rPr lang="en-US" smtClean="0"/>
              <a:t>53</a:t>
            </a:fld>
            <a:endParaRPr lang="en-US" dirty="0"/>
          </a:p>
        </p:txBody>
      </p:sp>
    </p:spTree>
    <p:extLst>
      <p:ext uri="{BB962C8B-B14F-4D97-AF65-F5344CB8AC3E}">
        <p14:creationId xmlns:p14="http://schemas.microsoft.com/office/powerpoint/2010/main" val="24554707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minimum soil resistivity can occur at any moisture content,</a:t>
            </a:r>
            <a:r>
              <a:rPr lang="en-US" baseline="0" dirty="0"/>
              <a:t> in the following slides you will see how the consistency of the soil changes from a moist soil to a slurry…..</a:t>
            </a:r>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54</a:t>
            </a:fld>
            <a:endParaRPr lang="en-US" dirty="0"/>
          </a:p>
        </p:txBody>
      </p:sp>
    </p:spTree>
    <p:extLst>
      <p:ext uri="{BB962C8B-B14F-4D97-AF65-F5344CB8AC3E}">
        <p14:creationId xmlns:p14="http://schemas.microsoft.com/office/powerpoint/2010/main" val="29279087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55</a:t>
            </a:fld>
            <a:endParaRPr lang="en-US" dirty="0"/>
          </a:p>
        </p:txBody>
      </p:sp>
    </p:spTree>
    <p:extLst>
      <p:ext uri="{BB962C8B-B14F-4D97-AF65-F5344CB8AC3E}">
        <p14:creationId xmlns:p14="http://schemas.microsoft.com/office/powerpoint/2010/main" val="12772308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61</a:t>
            </a:fld>
            <a:endParaRPr lang="en-US" dirty="0"/>
          </a:p>
        </p:txBody>
      </p:sp>
    </p:spTree>
    <p:extLst>
      <p:ext uri="{BB962C8B-B14F-4D97-AF65-F5344CB8AC3E}">
        <p14:creationId xmlns:p14="http://schemas.microsoft.com/office/powerpoint/2010/main" val="42679732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is a report of our results</a:t>
            </a:r>
            <a:r>
              <a:rPr lang="en-US" baseline="0" dirty="0"/>
              <a:t> </a:t>
            </a:r>
            <a:r>
              <a:rPr lang="en-US" dirty="0"/>
              <a:t>with a nice curve of Resistivity verses</a:t>
            </a:r>
            <a:r>
              <a:rPr lang="en-US" baseline="0" dirty="0"/>
              <a:t> ml of water added.</a:t>
            </a:r>
          </a:p>
          <a:p>
            <a:r>
              <a:rPr lang="en-US" baseline="0" dirty="0"/>
              <a:t>Also below are the Chemical Laboratory results </a:t>
            </a:r>
            <a:r>
              <a:rPr lang="en-US" baseline="0"/>
              <a:t>on testing pH</a:t>
            </a:r>
            <a:r>
              <a:rPr lang="en-US" baseline="0" dirty="0"/>
              <a:t>, Chlorides, Sulfates, and Sulfides.</a:t>
            </a:r>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62</a:t>
            </a:fld>
            <a:endParaRPr lang="en-US" dirty="0"/>
          </a:p>
        </p:txBody>
      </p:sp>
    </p:spTree>
    <p:extLst>
      <p:ext uri="{BB962C8B-B14F-4D97-AF65-F5344CB8AC3E}">
        <p14:creationId xmlns:p14="http://schemas.microsoft.com/office/powerpoint/2010/main" val="42088787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63</a:t>
            </a:fld>
            <a:endParaRPr lang="en-US" dirty="0"/>
          </a:p>
        </p:txBody>
      </p:sp>
    </p:spTree>
    <p:extLst>
      <p:ext uri="{BB962C8B-B14F-4D97-AF65-F5344CB8AC3E}">
        <p14:creationId xmlns:p14="http://schemas.microsoft.com/office/powerpoint/2010/main" val="40887580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64</a:t>
            </a:fld>
            <a:endParaRPr lang="en-US" dirty="0"/>
          </a:p>
        </p:txBody>
      </p:sp>
    </p:spTree>
    <p:extLst>
      <p:ext uri="{BB962C8B-B14F-4D97-AF65-F5344CB8AC3E}">
        <p14:creationId xmlns:p14="http://schemas.microsoft.com/office/powerpoint/2010/main" val="1668830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6</a:t>
            </a:fld>
            <a:endParaRPr lang="en-US" dirty="0"/>
          </a:p>
        </p:txBody>
      </p:sp>
    </p:spTree>
    <p:extLst>
      <p:ext uri="{BB962C8B-B14F-4D97-AF65-F5344CB8AC3E}">
        <p14:creationId xmlns:p14="http://schemas.microsoft.com/office/powerpoint/2010/main" val="2907861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INFORMATION :</a:t>
            </a:r>
          </a:p>
          <a:p>
            <a:pPr marL="171450" indent="-171450">
              <a:buFont typeface="Arial" panose="020B0604020202020204" pitchFamily="34" charset="0"/>
              <a:buChar char="•"/>
            </a:pPr>
            <a:r>
              <a:rPr lang="en-US" dirty="0"/>
              <a:t>Since ionic current flow is associated with soil corrosion reactions,</a:t>
            </a:r>
            <a:r>
              <a:rPr lang="en-US" baseline="0" dirty="0"/>
              <a:t> high soil resistivity will arguable slow down corrosion reactions.</a:t>
            </a:r>
          </a:p>
          <a:p>
            <a:pPr marL="171450" indent="-171450">
              <a:buFont typeface="Arial" panose="020B0604020202020204" pitchFamily="34" charset="0"/>
              <a:buChar char="•"/>
            </a:pPr>
            <a:r>
              <a:rPr lang="en-US" baseline="0" dirty="0"/>
              <a:t>Soil resistivity generally decreases with increasing water content and the concentration of ionic species.  </a:t>
            </a:r>
          </a:p>
          <a:p>
            <a:pPr marL="171450" indent="-171450">
              <a:buFont typeface="Arial" panose="020B0604020202020204" pitchFamily="34" charset="0"/>
              <a:buChar char="•"/>
            </a:pPr>
            <a:r>
              <a:rPr lang="en-US" baseline="0" dirty="0"/>
              <a:t>Sandy soils are high up on the resistivity scale and therefore considered the least corrosive.  </a:t>
            </a:r>
          </a:p>
          <a:p>
            <a:pPr marL="171450" indent="-171450">
              <a:buFont typeface="Arial" panose="020B0604020202020204" pitchFamily="34" charset="0"/>
              <a:buChar char="•"/>
            </a:pPr>
            <a:r>
              <a:rPr lang="en-US" baseline="0" dirty="0"/>
              <a:t>Clay soils, especially those contaminated with saline water are on the opposite end of the spectrum.</a:t>
            </a:r>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7</a:t>
            </a:fld>
            <a:endParaRPr lang="en-US" dirty="0"/>
          </a:p>
        </p:txBody>
      </p:sp>
    </p:spTree>
    <p:extLst>
      <p:ext uri="{BB962C8B-B14F-4D97-AF65-F5344CB8AC3E}">
        <p14:creationId xmlns:p14="http://schemas.microsoft.com/office/powerpoint/2010/main" val="1911571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T288 (NOTE 1):</a:t>
            </a:r>
            <a:r>
              <a:rPr lang="en-US" baseline="0" dirty="0"/>
              <a:t>  When less than 5% of a material passes the No. 10 sieve, this test method may not be indicative of the corrosion potential of the material.  </a:t>
            </a:r>
          </a:p>
          <a:p>
            <a:pPr marL="18288" indent="0">
              <a:buNone/>
            </a:pPr>
            <a:endParaRPr lang="en-US" sz="900" dirty="0"/>
          </a:p>
          <a:p>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8</a:t>
            </a:fld>
            <a:endParaRPr lang="en-US" dirty="0"/>
          </a:p>
        </p:txBody>
      </p:sp>
    </p:spTree>
    <p:extLst>
      <p:ext uri="{BB962C8B-B14F-4D97-AF65-F5344CB8AC3E}">
        <p14:creationId xmlns:p14="http://schemas.microsoft.com/office/powerpoint/2010/main" val="2414384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Let’s get started</a:t>
            </a:r>
            <a:r>
              <a:rPr lang="en-US" baseline="0" dirty="0"/>
              <a:t> AASHTO T288…</a:t>
            </a:r>
            <a:endParaRPr lang="en-US" dirty="0"/>
          </a:p>
        </p:txBody>
      </p:sp>
      <p:sp>
        <p:nvSpPr>
          <p:cNvPr id="4" name="Slide Number Placeholder 3"/>
          <p:cNvSpPr>
            <a:spLocks noGrp="1"/>
          </p:cNvSpPr>
          <p:nvPr>
            <p:ph type="sldNum" sz="quarter" idx="10"/>
          </p:nvPr>
        </p:nvSpPr>
        <p:spPr/>
        <p:txBody>
          <a:bodyPr/>
          <a:lstStyle/>
          <a:p>
            <a:fld id="{61E143F7-F28E-42EF-94C9-285CB0E42774}" type="slidenum">
              <a:rPr lang="en-US" smtClean="0"/>
              <a:t>9</a:t>
            </a:fld>
            <a:endParaRPr lang="en-US" dirty="0"/>
          </a:p>
        </p:txBody>
      </p:sp>
    </p:spTree>
    <p:extLst>
      <p:ext uri="{BB962C8B-B14F-4D97-AF65-F5344CB8AC3E}">
        <p14:creationId xmlns:p14="http://schemas.microsoft.com/office/powerpoint/2010/main" val="22412639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759DF0A-9306-43C1-A6C7-81B91B5ACA8C}" type="datetimeFigureOut">
              <a:rPr lang="en-US" smtClean="0"/>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E8C25A-0882-4ED9-BE71-CAC04AF3809C}" type="slidenum">
              <a:rPr lang="en-US" smtClean="0"/>
              <a:t>‹#›</a:t>
            </a:fld>
            <a:endParaRPr lang="en-US" dirty="0"/>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p14:dur="250" advTm="0">
        <p:sndAc>
          <p:stSnd>
            <p:snd r:embed="rId1" name="explode.wav"/>
          </p:stSnd>
        </p:sndAc>
      </p:transition>
    </mc:Choice>
    <mc:Fallback xmlns="">
      <p:transition advTm="0">
        <p:sndAc>
          <p:stSnd>
            <p:snd r:embed="rId3" name="explode.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59DF0A-9306-43C1-A6C7-81B91B5ACA8C}" type="datetimeFigureOut">
              <a:rPr lang="en-US" smtClean="0"/>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E8C25A-0882-4ED9-BE71-CAC04AF3809C}"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advTm="0">
        <p:sndAc>
          <p:stSnd>
            <p:snd r:embed="rId1" name="explode.wav"/>
          </p:stSnd>
        </p:sndAc>
      </p:transition>
    </mc:Choice>
    <mc:Fallback xmlns="">
      <p:transition advTm="0">
        <p:sndAc>
          <p:stSnd>
            <p:snd r:embed="rId3" name="explode.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59DF0A-9306-43C1-A6C7-81B91B5ACA8C}" type="datetimeFigureOut">
              <a:rPr lang="en-US" smtClean="0"/>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E8C25A-0882-4ED9-BE71-CAC04AF3809C}"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advTm="0">
        <p:sndAc>
          <p:stSnd>
            <p:snd r:embed="rId1" name="explode.wav"/>
          </p:stSnd>
        </p:sndAc>
      </p:transition>
    </mc:Choice>
    <mc:Fallback xmlns="">
      <p:transition advTm="0">
        <p:sndAc>
          <p:stSnd>
            <p:snd r:embed="rId3" name="explode.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759DF0A-9306-43C1-A6C7-81B91B5ACA8C}" type="datetimeFigureOut">
              <a:rPr lang="en-US" smtClean="0"/>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E8C25A-0882-4ED9-BE71-CAC04AF3809C}" type="slidenum">
              <a:rPr lang="en-US" smtClean="0"/>
              <a:t>‹#›</a:t>
            </a:fld>
            <a:endParaRPr lang="en-US" dirty="0"/>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p14:dur="250" advTm="0">
        <p:sndAc>
          <p:stSnd>
            <p:snd r:embed="rId1" name="explode.wav"/>
          </p:stSnd>
        </p:sndAc>
      </p:transition>
    </mc:Choice>
    <mc:Fallback xmlns="">
      <p:transition advTm="0">
        <p:sndAc>
          <p:stSnd>
            <p:snd r:embed="rId3" name="explode.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59DF0A-9306-43C1-A6C7-81B91B5ACA8C}" type="datetimeFigureOut">
              <a:rPr lang="en-US" smtClean="0"/>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E8C25A-0882-4ED9-BE71-CAC04AF3809C}"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advTm="0">
        <p:sndAc>
          <p:stSnd>
            <p:snd r:embed="rId1" name="explode.wav"/>
          </p:stSnd>
        </p:sndAc>
      </p:transition>
    </mc:Choice>
    <mc:Fallback xmlns="">
      <p:transition advTm="0">
        <p:sndAc>
          <p:stSnd>
            <p:snd r:embed="rId3" name="explode.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759DF0A-9306-43C1-A6C7-81B91B5ACA8C}" type="datetimeFigureOut">
              <a:rPr lang="en-US" smtClean="0"/>
              <a:t>11/4/2021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E8C25A-0882-4ED9-BE71-CAC04AF3809C}" type="slidenum">
              <a:rPr lang="en-US" smtClean="0"/>
              <a:t>‹#›</a:t>
            </a:fld>
            <a:endParaRPr lang="en-US" dirty="0"/>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p14:dur="250" advTm="0">
        <p:sndAc>
          <p:stSnd>
            <p:snd r:embed="rId1" name="explode.wav"/>
          </p:stSnd>
        </p:sndAc>
      </p:transition>
    </mc:Choice>
    <mc:Fallback xmlns="">
      <p:transition advTm="0">
        <p:sndAc>
          <p:stSnd>
            <p:snd r:embed="rId3" name="explode.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759DF0A-9306-43C1-A6C7-81B91B5ACA8C}" type="datetimeFigureOut">
              <a:rPr lang="en-US" smtClean="0"/>
              <a:t>11/4/2021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9E8C25A-0882-4ED9-BE71-CAC04AF3809C}"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p14:dur="250" advTm="0">
        <p:sndAc>
          <p:stSnd>
            <p:snd r:embed="rId1" name="explode.wav"/>
          </p:stSnd>
        </p:sndAc>
      </p:transition>
    </mc:Choice>
    <mc:Fallback xmlns="">
      <p:transition advTm="0">
        <p:sndAc>
          <p:stSnd>
            <p:snd r:embed="rId3" name="explode.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759DF0A-9306-43C1-A6C7-81B91B5ACA8C}" type="datetimeFigureOut">
              <a:rPr lang="en-US" smtClean="0"/>
              <a:t>11/4/2021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9E8C25A-0882-4ED9-BE71-CAC04AF3809C}"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advTm="0">
        <p:sndAc>
          <p:stSnd>
            <p:snd r:embed="rId1" name="explode.wav"/>
          </p:stSnd>
        </p:sndAc>
      </p:transition>
    </mc:Choice>
    <mc:Fallback xmlns="">
      <p:transition advTm="0">
        <p:sndAc>
          <p:stSnd>
            <p:snd r:embed="rId3" name="explode.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59DF0A-9306-43C1-A6C7-81B91B5ACA8C}" type="datetimeFigureOut">
              <a:rPr lang="en-US" smtClean="0"/>
              <a:t>11/4/2021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9E8C25A-0882-4ED9-BE71-CAC04AF3809C}"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advTm="0">
        <p:sndAc>
          <p:stSnd>
            <p:snd r:embed="rId1" name="explode.wav"/>
          </p:stSnd>
        </p:sndAc>
      </p:transition>
    </mc:Choice>
    <mc:Fallback xmlns="">
      <p:transition advTm="0">
        <p:sndAc>
          <p:stSnd>
            <p:snd r:embed="rId3" name="explode.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59DF0A-9306-43C1-A6C7-81B91B5ACA8C}" type="datetimeFigureOut">
              <a:rPr lang="en-US" smtClean="0"/>
              <a:t>11/4/2021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E8C25A-0882-4ED9-BE71-CAC04AF3809C}"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advTm="0">
        <p:sndAc>
          <p:stSnd>
            <p:snd r:embed="rId1" name="explode.wav"/>
          </p:stSnd>
        </p:sndAc>
      </p:transition>
    </mc:Choice>
    <mc:Fallback xmlns="">
      <p:transition advTm="0">
        <p:sndAc>
          <p:stSnd>
            <p:snd r:embed="rId3" name="explode.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59DF0A-9306-43C1-A6C7-81B91B5ACA8C}" type="datetimeFigureOut">
              <a:rPr lang="en-US" smtClean="0"/>
              <a:t>11/4/2021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E8C25A-0882-4ED9-BE71-CAC04AF3809C}" type="slidenum">
              <a:rPr lang="en-US" smtClean="0"/>
              <a:t>‹#›</a:t>
            </a:fld>
            <a:endParaRPr lang="en-US" dirty="0"/>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p14:dur="250" advTm="0">
        <p:sndAc>
          <p:stSnd>
            <p:snd r:embed="rId1" name="explode.wav"/>
          </p:stSnd>
        </p:sndAc>
      </p:transition>
    </mc:Choice>
    <mc:Fallback xmlns="">
      <p:transition advTm="0">
        <p:sndAc>
          <p:stSnd>
            <p:snd r:embed="rId3" name="explode.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F759DF0A-9306-43C1-A6C7-81B91B5ACA8C}" type="datetimeFigureOut">
              <a:rPr lang="en-US" smtClean="0"/>
              <a:t>11/4/2021</a:t>
            </a:fld>
            <a:endParaRPr lang="en-US"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19E8C25A-0882-4ED9-BE71-CAC04AF3809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mc:AlternateContent xmlns:mc="http://schemas.openxmlformats.org/markup-compatibility/2006" xmlns:p14="http://schemas.microsoft.com/office/powerpoint/2010/main">
    <mc:Choice Requires="p14">
      <p:transition p14:dur="250" advTm="0">
        <p:sndAc>
          <p:stSnd>
            <p:snd r:embed="rId13" name="explode.wav"/>
          </p:stSnd>
        </p:sndAc>
      </p:transition>
    </mc:Choice>
    <mc:Fallback xmlns="">
      <p:transition advTm="0">
        <p:sndAc>
          <p:stSnd>
            <p:snd r:embed="rId14" name="explode.wav"/>
          </p:stSnd>
        </p:sndAc>
      </p:transition>
    </mc:Fallback>
  </mc:AlternateConten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1.jpeg"/><Relationship Id="rId7"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microsoft.com/office/2007/relationships/hdphoto" Target="../media/hdphoto9.wdp"/><Relationship Id="rId5" Type="http://schemas.openxmlformats.org/officeDocument/2006/relationships/image" Target="../media/image12.jpeg"/><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microsoft.com/office/2007/relationships/hdphoto" Target="../media/hdphoto11.wdp"/><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microsoft.com/office/2007/relationships/hdphoto" Target="../media/hdphoto13.wdp"/><Relationship Id="rId5" Type="http://schemas.openxmlformats.org/officeDocument/2006/relationships/image" Target="../media/image18.jpeg"/><Relationship Id="rId4" Type="http://schemas.microsoft.com/office/2007/relationships/hdphoto" Target="../media/hdphoto12.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12.jpeg"/><Relationship Id="rId7"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microsoft.com/office/2007/relationships/hdphoto" Target="../media/hdphoto15.wdp"/><Relationship Id="rId5" Type="http://schemas.openxmlformats.org/officeDocument/2006/relationships/image" Target="../media/image21.jpeg"/><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24.jpeg"/><Relationship Id="rId4" Type="http://schemas.microsoft.com/office/2007/relationships/hdphoto" Target="../media/hdphoto17.wdp"/></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microsoft.com/office/2007/relationships/hdphoto" Target="../media/hdphoto19.wdp"/></Relationships>
</file>

<file path=ppt/slides/_rels/slide24.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27.jpeg"/><Relationship Id="rId7"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microsoft.com/office/2007/relationships/hdphoto" Target="../media/hdphoto22.wdp"/><Relationship Id="rId5" Type="http://schemas.openxmlformats.org/officeDocument/2006/relationships/image" Target="../media/image28.jpeg"/><Relationship Id="rId4" Type="http://schemas.microsoft.com/office/2007/relationships/hdphoto" Target="../media/hdphoto21.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24.wdp"/></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26.wdp"/><Relationship Id="rId5" Type="http://schemas.openxmlformats.org/officeDocument/2006/relationships/image" Target="../media/image32.jpeg"/><Relationship Id="rId4" Type="http://schemas.microsoft.com/office/2007/relationships/hdphoto" Target="../media/hdphoto25.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microsoft.com/office/2007/relationships/hdphoto" Target="../media/hdphoto27.wdp"/><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microsoft.com/office/2007/relationships/hdphoto" Target="../media/hdphoto29.wdp"/><Relationship Id="rId5" Type="http://schemas.openxmlformats.org/officeDocument/2006/relationships/image" Target="../media/image36.jpeg"/><Relationship Id="rId4" Type="http://schemas.microsoft.com/office/2007/relationships/hdphoto" Target="../media/hdphoto28.wdp"/></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microsoft.com/office/2007/relationships/hdphoto" Target="../media/hdphoto31.wdp"/><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microsoft.com/office/2007/relationships/hdphoto" Target="../media/hdphoto33.wdp"/><Relationship Id="rId5" Type="http://schemas.openxmlformats.org/officeDocument/2006/relationships/image" Target="../media/image44.jpeg"/><Relationship Id="rId4" Type="http://schemas.microsoft.com/office/2007/relationships/hdphoto" Target="../media/hdphoto32.wdp"/></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microsoft.com/office/2007/relationships/hdphoto" Target="../media/hdphoto35.wdp"/><Relationship Id="rId5" Type="http://schemas.openxmlformats.org/officeDocument/2006/relationships/image" Target="../media/image46.jpeg"/><Relationship Id="rId4" Type="http://schemas.microsoft.com/office/2007/relationships/hdphoto" Target="../media/hdphoto34.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microsoft.com/office/2007/relationships/hdphoto" Target="../media/hdphoto36.wdp"/></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microsoft.com/office/2007/relationships/hdphoto" Target="../media/hdphoto38.wdp"/><Relationship Id="rId5" Type="http://schemas.openxmlformats.org/officeDocument/2006/relationships/image" Target="../media/image49.jpeg"/><Relationship Id="rId4" Type="http://schemas.microsoft.com/office/2007/relationships/hdphoto" Target="../media/hdphoto37.wdp"/></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microsoft.com/office/2007/relationships/hdphoto" Target="../media/hdphoto39.wdp"/></Relationships>
</file>

<file path=ppt/slides/_rels/slide43.xml.rels><?xml version="1.0" encoding="UTF-8" standalone="yes"?>
<Relationships xmlns="http://schemas.openxmlformats.org/package/2006/relationships"><Relationship Id="rId8" Type="http://schemas.microsoft.com/office/2007/relationships/hdphoto" Target="../media/hdphoto42.wdp"/><Relationship Id="rId3" Type="http://schemas.openxmlformats.org/officeDocument/2006/relationships/image" Target="../media/image51.jpeg"/><Relationship Id="rId7"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microsoft.com/office/2007/relationships/hdphoto" Target="../media/hdphoto41.wdp"/><Relationship Id="rId5" Type="http://schemas.openxmlformats.org/officeDocument/2006/relationships/image" Target="../media/image52.jpeg"/><Relationship Id="rId4" Type="http://schemas.microsoft.com/office/2007/relationships/hdphoto" Target="../media/hdphoto40.wdp"/></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microsoft.com/office/2007/relationships/hdphoto" Target="../media/hdphoto44.wdp"/><Relationship Id="rId5" Type="http://schemas.openxmlformats.org/officeDocument/2006/relationships/image" Target="../media/image55.jpeg"/><Relationship Id="rId4" Type="http://schemas.microsoft.com/office/2007/relationships/hdphoto" Target="../media/hdphoto43.wdp"/></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microsoft.com/office/2007/relationships/hdphoto" Target="../media/hdphoto4.wdp"/></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microsoft.com/office/2007/relationships/hdphoto" Target="../media/hdphoto46.wdp"/><Relationship Id="rId5" Type="http://schemas.openxmlformats.org/officeDocument/2006/relationships/image" Target="../media/image58.jpeg"/><Relationship Id="rId4" Type="http://schemas.microsoft.com/office/2007/relationships/hdphoto" Target="../media/hdphoto45.wdp"/></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microsoft.com/office/2007/relationships/hdphoto" Target="../media/hdphoto48.wdp"/><Relationship Id="rId5" Type="http://schemas.openxmlformats.org/officeDocument/2006/relationships/image" Target="../media/image60.jpeg"/><Relationship Id="rId4" Type="http://schemas.microsoft.com/office/2007/relationships/hdphoto" Target="../media/hdphoto47.wdp"/></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microsoft.com/office/2007/relationships/hdphoto" Target="../media/hdphoto49.wdp"/></Relationships>
</file>

<file path=ppt/slides/_rels/slide49.xml.rels><?xml version="1.0" encoding="UTF-8" standalone="yes"?>
<Relationships xmlns="http://schemas.openxmlformats.org/package/2006/relationships"><Relationship Id="rId8" Type="http://schemas.microsoft.com/office/2007/relationships/hdphoto" Target="../media/hdphoto52.wdp"/><Relationship Id="rId3" Type="http://schemas.openxmlformats.org/officeDocument/2006/relationships/image" Target="../media/image62.jpeg"/><Relationship Id="rId7" Type="http://schemas.openxmlformats.org/officeDocument/2006/relationships/image" Target="../media/image64.jpe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microsoft.com/office/2007/relationships/hdphoto" Target="../media/hdphoto51.wdp"/><Relationship Id="rId5" Type="http://schemas.openxmlformats.org/officeDocument/2006/relationships/image" Target="../media/image63.jpeg"/><Relationship Id="rId4" Type="http://schemas.microsoft.com/office/2007/relationships/hdphoto" Target="../media/hdphoto50.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microsoft.com/office/2007/relationships/hdphoto" Target="../media/hdphoto36.wdp"/><Relationship Id="rId5" Type="http://schemas.openxmlformats.org/officeDocument/2006/relationships/image" Target="../media/image47.jpeg"/><Relationship Id="rId4" Type="http://schemas.microsoft.com/office/2007/relationships/hdphoto" Target="../media/hdphoto53.wdp"/></Relationships>
</file>

<file path=ppt/slides/_rels/slide51.xml.rels><?xml version="1.0" encoding="UTF-8" standalone="yes"?>
<Relationships xmlns="http://schemas.openxmlformats.org/package/2006/relationships"><Relationship Id="rId8" Type="http://schemas.microsoft.com/office/2007/relationships/hdphoto" Target="../media/hdphoto36.wdp"/><Relationship Id="rId3" Type="http://schemas.openxmlformats.org/officeDocument/2006/relationships/image" Target="../media/image66.jpeg"/><Relationship Id="rId7"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microsoft.com/office/2007/relationships/hdphoto" Target="../media/hdphoto55.wdp"/><Relationship Id="rId5" Type="http://schemas.openxmlformats.org/officeDocument/2006/relationships/image" Target="../media/image67.jpeg"/><Relationship Id="rId4" Type="http://schemas.microsoft.com/office/2007/relationships/hdphoto" Target="../media/hdphoto54.wdp"/></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8" Type="http://schemas.microsoft.com/office/2007/relationships/hdphoto" Target="../media/hdphoto58.wdp"/><Relationship Id="rId3" Type="http://schemas.openxmlformats.org/officeDocument/2006/relationships/image" Target="../media/image69.jpeg"/><Relationship Id="rId7"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microsoft.com/office/2007/relationships/hdphoto" Target="../media/hdphoto57.wdp"/><Relationship Id="rId5" Type="http://schemas.openxmlformats.org/officeDocument/2006/relationships/image" Target="../media/image70.jpeg"/><Relationship Id="rId4" Type="http://schemas.microsoft.com/office/2007/relationships/hdphoto" Target="../media/hdphoto56.wdp"/></Relationships>
</file>

<file path=ppt/slides/_rels/slide54.xml.rels><?xml version="1.0" encoding="UTF-8" standalone="yes"?>
<Relationships xmlns="http://schemas.openxmlformats.org/package/2006/relationships"><Relationship Id="rId8" Type="http://schemas.microsoft.com/office/2007/relationships/hdphoto" Target="../media/hdphoto61.wdp"/><Relationship Id="rId3" Type="http://schemas.openxmlformats.org/officeDocument/2006/relationships/image" Target="../media/image72.jpeg"/><Relationship Id="rId7" Type="http://schemas.openxmlformats.org/officeDocument/2006/relationships/image" Target="../media/image74.jpeg"/><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microsoft.com/office/2007/relationships/hdphoto" Target="../media/hdphoto60.wdp"/><Relationship Id="rId5" Type="http://schemas.openxmlformats.org/officeDocument/2006/relationships/image" Target="../media/image73.jpeg"/><Relationship Id="rId4" Type="http://schemas.microsoft.com/office/2007/relationships/hdphoto" Target="../media/hdphoto59.wdp"/></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microsoft.com/office/2007/relationships/hdphoto" Target="../media/hdphoto62.wdp"/></Relationships>
</file>

<file path=ppt/slides/_rels/slide56.xml.rels><?xml version="1.0" encoding="UTF-8" standalone="yes"?>
<Relationships xmlns="http://schemas.openxmlformats.org/package/2006/relationships"><Relationship Id="rId3" Type="http://schemas.microsoft.com/office/2007/relationships/hdphoto" Target="../media/hdphoto63.wdp"/><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microsoft.com/office/2007/relationships/hdphoto" Target="../media/hdphoto64.wdp"/><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microsoft.com/office/2007/relationships/hdphoto" Target="../media/hdphoto65.wdp"/><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microsoft.com/office/2007/relationships/hdphoto" Target="../media/hdphoto66.wdp"/><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6.jpeg"/><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3" Type="http://schemas.microsoft.com/office/2007/relationships/hdphoto" Target="../media/hdphoto67.wdp"/><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microsoft.com/office/2007/relationships/hdphoto" Target="../media/hdphoto68.wdp"/></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9.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6800" y="5105400"/>
            <a:ext cx="7010400" cy="1295400"/>
          </a:xfrm>
        </p:spPr>
        <p:txBody>
          <a:bodyPr>
            <a:noAutofit/>
          </a:bodyPr>
          <a:lstStyle/>
          <a:p>
            <a:pPr algn="ctr"/>
            <a:r>
              <a:rPr lang="en-US" sz="3600" dirty="0">
                <a:solidFill>
                  <a:schemeClr val="tx1"/>
                </a:solidFill>
                <a:latin typeface="Arial" panose="020B0604020202020204" pitchFamily="34" charset="0"/>
                <a:cs typeface="Arial" panose="020B0604020202020204" pitchFamily="34" charset="0"/>
              </a:rPr>
              <a:t>Procedures utilized by the Central Laboratory</a:t>
            </a:r>
            <a:endParaRPr lang="en-US" sz="3600" dirty="0">
              <a:solidFill>
                <a:schemeClr val="tx1"/>
              </a:solidFill>
              <a:effectLst/>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152400" y="457200"/>
            <a:ext cx="8839200" cy="1524000"/>
          </a:xfrm>
        </p:spPr>
        <p:txBody>
          <a:bodyPr>
            <a:normAutofit fontScale="90000"/>
          </a:bodyPr>
          <a:lstStyle/>
          <a:p>
            <a:pPr marL="182880" indent="0" algn="ctr">
              <a:buNone/>
            </a:pPr>
            <a:r>
              <a:rPr lang="en-US" sz="5400" dirty="0">
                <a:effectLst/>
                <a:latin typeface="Arial" panose="020B0604020202020204" pitchFamily="34" charset="0"/>
                <a:cs typeface="Arial" panose="020B0604020202020204" pitchFamily="34" charset="0"/>
              </a:rPr>
              <a:t>AASHTO T288</a:t>
            </a:r>
            <a:br>
              <a:rPr lang="en-US" sz="2800" dirty="0">
                <a:latin typeface="Arial" panose="020B0604020202020204" pitchFamily="34" charset="0"/>
                <a:cs typeface="Arial" panose="020B0604020202020204" pitchFamily="34" charset="0"/>
              </a:rPr>
            </a:br>
            <a:r>
              <a:rPr lang="en-US" sz="3100" dirty="0">
                <a:effectLst/>
                <a:latin typeface="Arial" panose="020B0604020202020204" pitchFamily="34" charset="0"/>
                <a:cs typeface="Arial" panose="020B0604020202020204" pitchFamily="34" charset="0"/>
              </a:rPr>
              <a:t>Determining Minimum Laboratory Soil Resistivity</a:t>
            </a:r>
          </a:p>
        </p:txBody>
      </p:sp>
      <p:pic>
        <p:nvPicPr>
          <p:cNvPr id="4" name="Picture 20"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399" y="1828800"/>
            <a:ext cx="4359897" cy="31453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96200" y="6408854"/>
            <a:ext cx="1066800"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11/04/2021</a:t>
            </a:r>
          </a:p>
        </p:txBody>
      </p:sp>
    </p:spTree>
    <p:extLst>
      <p:ext uri="{BB962C8B-B14F-4D97-AF65-F5344CB8AC3E}">
        <p14:creationId xmlns:p14="http://schemas.microsoft.com/office/powerpoint/2010/main" val="2396153318"/>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pattFill prst="solidDmnd">
          <a:fgClr>
            <a:schemeClr val="bg2">
              <a:lumMod val="50000"/>
            </a:schemeClr>
          </a:fgClr>
          <a:bgClr>
            <a:schemeClr val="bg1"/>
          </a:bgClr>
        </a:patt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33400" y="457200"/>
            <a:ext cx="3987800" cy="3675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4724400" y="685800"/>
            <a:ext cx="4064000"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2435697" y="3565187"/>
            <a:ext cx="3918355" cy="29387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itle 1"/>
          <p:cNvSpPr txBox="1">
            <a:spLocks/>
          </p:cNvSpPr>
          <p:nvPr/>
        </p:nvSpPr>
        <p:spPr>
          <a:xfrm rot="20590812">
            <a:off x="622975" y="2134626"/>
            <a:ext cx="7543800" cy="685800"/>
          </a:xfrm>
          <a:prstGeom prst="rect">
            <a:avLst/>
          </a:prstGeom>
          <a:effectLst/>
        </p:spPr>
        <p:txBody>
          <a:bodyPr vert="horz" lIns="91440" tIns="45720" rIns="91440" bIns="45720" rtlCol="0" anchor="t" anchorCtr="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en-US" sz="60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SAMPLE </a:t>
            </a:r>
          </a:p>
          <a:p>
            <a:pPr marL="0" indent="0" algn="ctr">
              <a:buNone/>
            </a:pPr>
            <a:r>
              <a:rPr lang="en-US" sz="60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PREPERATION</a:t>
            </a:r>
            <a:endParaRPr lang="en-US" sz="5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8629502"/>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543800" cy="1371600"/>
          </a:xfrm>
        </p:spPr>
        <p:txBody>
          <a:bodyPr>
            <a:normAutofit fontScale="90000"/>
          </a:bodyPr>
          <a:lstStyle/>
          <a:p>
            <a:pPr marL="0" indent="0" algn="ctr">
              <a:buNone/>
            </a:pPr>
            <a:r>
              <a:rPr lang="en-US" sz="4400" dirty="0">
                <a:effectLst/>
                <a:latin typeface="Arial" panose="020B0604020202020204" pitchFamily="34" charset="0"/>
                <a:cs typeface="Arial" panose="020B0604020202020204" pitchFamily="34" charset="0"/>
              </a:rPr>
              <a:t>Sample Preparation</a:t>
            </a:r>
            <a:br>
              <a:rPr lang="en-US" sz="4400" dirty="0">
                <a:effectLst/>
                <a:latin typeface="Arial" panose="020B0604020202020204" pitchFamily="34" charset="0"/>
                <a:cs typeface="Arial" panose="020B0604020202020204" pitchFamily="34" charset="0"/>
              </a:rPr>
            </a:br>
            <a:r>
              <a:rPr lang="en-US" sz="4400" dirty="0">
                <a:effectLst/>
                <a:latin typeface="Arial" panose="020B0604020202020204" pitchFamily="34" charset="0"/>
                <a:cs typeface="Arial" panose="020B0604020202020204" pitchFamily="34" charset="0"/>
              </a:rPr>
              <a:t>Summary</a:t>
            </a:r>
          </a:p>
        </p:txBody>
      </p:sp>
      <p:graphicFrame>
        <p:nvGraphicFramePr>
          <p:cNvPr id="4" name="Table 3"/>
          <p:cNvGraphicFramePr>
            <a:graphicFrameLocks noGrp="1"/>
          </p:cNvGraphicFramePr>
          <p:nvPr>
            <p:extLst>
              <p:ext uri="{D42A27DB-BD31-4B8C-83A1-F6EECF244321}">
                <p14:modId xmlns:p14="http://schemas.microsoft.com/office/powerpoint/2010/main" val="1739592465"/>
              </p:ext>
            </p:extLst>
          </p:nvPr>
        </p:nvGraphicFramePr>
        <p:xfrm>
          <a:off x="762000" y="2209800"/>
          <a:ext cx="7620001" cy="3840480"/>
        </p:xfrm>
        <a:graphic>
          <a:graphicData uri="http://schemas.openxmlformats.org/drawingml/2006/table">
            <a:tbl>
              <a:tblPr firstRow="1" bandRow="1">
                <a:tableStyleId>{F5AB1C69-6EDB-4FF4-983F-18BD219EF322}</a:tableStyleId>
              </a:tblPr>
              <a:tblGrid>
                <a:gridCol w="476250">
                  <a:extLst>
                    <a:ext uri="{9D8B030D-6E8A-4147-A177-3AD203B41FA5}">
                      <a16:colId xmlns:a16="http://schemas.microsoft.com/office/drawing/2014/main" val="20000"/>
                    </a:ext>
                  </a:extLst>
                </a:gridCol>
                <a:gridCol w="7143751">
                  <a:extLst>
                    <a:ext uri="{9D8B030D-6E8A-4147-A177-3AD203B41FA5}">
                      <a16:colId xmlns:a16="http://schemas.microsoft.com/office/drawing/2014/main" val="20001"/>
                    </a:ext>
                  </a:extLst>
                </a:gridCol>
              </a:tblGrid>
              <a:tr h="381000">
                <a:tc>
                  <a:txBody>
                    <a:bodyPr/>
                    <a:lstStyle/>
                    <a:p>
                      <a:r>
                        <a:rPr lang="en-US" b="0" dirty="0">
                          <a:solidFill>
                            <a:schemeClr val="tx1"/>
                          </a:solidFill>
                        </a:rPr>
                        <a:t>1.</a:t>
                      </a:r>
                    </a:p>
                  </a:txBody>
                  <a:tcPr/>
                </a:tc>
                <a:tc>
                  <a:txBody>
                    <a:bodyPr/>
                    <a:lstStyle/>
                    <a:p>
                      <a:r>
                        <a:rPr lang="en-US" sz="2400" b="0" dirty="0">
                          <a:solidFill>
                            <a:schemeClr val="tx1"/>
                          </a:solidFill>
                          <a:latin typeface="Arial" panose="020B0604020202020204" pitchFamily="34" charset="0"/>
                          <a:cs typeface="Arial" panose="020B0604020202020204" pitchFamily="34" charset="0"/>
                        </a:rPr>
                        <a:t>Equipment Needed.</a:t>
                      </a:r>
                    </a:p>
                  </a:txBody>
                  <a:tcPr/>
                </a:tc>
                <a:extLst>
                  <a:ext uri="{0D108BD9-81ED-4DB2-BD59-A6C34878D82A}">
                    <a16:rowId xmlns:a16="http://schemas.microsoft.com/office/drawing/2014/main" val="10000"/>
                  </a:ext>
                </a:extLst>
              </a:tr>
              <a:tr h="381000">
                <a:tc>
                  <a:txBody>
                    <a:bodyPr/>
                    <a:lstStyle/>
                    <a:p>
                      <a:r>
                        <a:rPr lang="en-US" dirty="0"/>
                        <a:t>2.</a:t>
                      </a:r>
                    </a:p>
                  </a:txBody>
                  <a:tcPr/>
                </a:tc>
                <a:tc>
                  <a:txBody>
                    <a:bodyPr/>
                    <a:lstStyle/>
                    <a:p>
                      <a:r>
                        <a:rPr lang="en-US" sz="2400" dirty="0">
                          <a:latin typeface="Arial" panose="020B0604020202020204" pitchFamily="34" charset="0"/>
                          <a:cs typeface="Arial" panose="020B0604020202020204" pitchFamily="34" charset="0"/>
                        </a:rPr>
                        <a:t>Reducing</a:t>
                      </a:r>
                      <a:r>
                        <a:rPr lang="en-US" sz="2400" baseline="0" dirty="0">
                          <a:latin typeface="Arial" panose="020B0604020202020204" pitchFamily="34" charset="0"/>
                          <a:cs typeface="Arial" panose="020B0604020202020204" pitchFamily="34" charset="0"/>
                        </a:rPr>
                        <a:t> Field Samples using AASHTO T248.</a:t>
                      </a: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r>
                        <a:rPr lang="en-US" dirty="0"/>
                        <a:t>3.</a:t>
                      </a:r>
                    </a:p>
                  </a:txBody>
                  <a:tcPr/>
                </a:tc>
                <a:tc>
                  <a:txBody>
                    <a:bodyPr/>
                    <a:lstStyle/>
                    <a:p>
                      <a:r>
                        <a:rPr lang="en-US" sz="2400" baseline="0" dirty="0">
                          <a:latin typeface="Arial" panose="020B0604020202020204" pitchFamily="34" charset="0"/>
                          <a:cs typeface="Arial" panose="020B0604020202020204" pitchFamily="34" charset="0"/>
                        </a:rPr>
                        <a:t>Drying the </a:t>
                      </a:r>
                      <a:r>
                        <a:rPr lang="en-US" sz="2400" dirty="0">
                          <a:latin typeface="Arial" panose="020B0604020202020204" pitchFamily="34" charset="0"/>
                          <a:cs typeface="Arial" panose="020B0604020202020204" pitchFamily="34" charset="0"/>
                        </a:rPr>
                        <a:t>Field Sample at </a:t>
                      </a:r>
                      <a:r>
                        <a:rPr lang="en-US" sz="2400" baseline="0" dirty="0">
                          <a:latin typeface="Arial" panose="020B0604020202020204" pitchFamily="34" charset="0"/>
                          <a:cs typeface="Arial" panose="020B0604020202020204" pitchFamily="34" charset="0"/>
                        </a:rPr>
                        <a:t>a temperature not exceeding 60ºC (140ºF).</a:t>
                      </a: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r>
                        <a:rPr lang="en-US" dirty="0"/>
                        <a:t>4.</a:t>
                      </a:r>
                    </a:p>
                  </a:txBody>
                  <a:tcPr/>
                </a:tc>
                <a:tc>
                  <a:txBody>
                    <a:bodyPr/>
                    <a:lstStyle/>
                    <a:p>
                      <a:r>
                        <a:rPr lang="en-US" sz="2400" dirty="0">
                          <a:latin typeface="Arial" panose="020B0604020202020204" pitchFamily="34" charset="0"/>
                          <a:cs typeface="Arial" panose="020B0604020202020204" pitchFamily="34" charset="0"/>
                        </a:rPr>
                        <a:t>Separating the Field Sample by utilizing the appropriate Method (A, B, or C).</a:t>
                      </a:r>
                    </a:p>
                  </a:txBody>
                  <a:tcPr/>
                </a:tc>
                <a:extLst>
                  <a:ext uri="{0D108BD9-81ED-4DB2-BD59-A6C34878D82A}">
                    <a16:rowId xmlns:a16="http://schemas.microsoft.com/office/drawing/2014/main" val="10003"/>
                  </a:ext>
                </a:extLst>
              </a:tr>
              <a:tr h="370840">
                <a:tc>
                  <a:txBody>
                    <a:bodyPr/>
                    <a:lstStyle/>
                    <a:p>
                      <a:r>
                        <a:rPr lang="en-US" dirty="0"/>
                        <a:t>5.</a:t>
                      </a:r>
                    </a:p>
                  </a:txBody>
                  <a:tcPr/>
                </a:tc>
                <a:tc>
                  <a:txBody>
                    <a:bodyPr/>
                    <a:lstStyle/>
                    <a:p>
                      <a:r>
                        <a:rPr lang="en-US" sz="2400" baseline="0" dirty="0">
                          <a:latin typeface="Arial" panose="020B0604020202020204" pitchFamily="34" charset="0"/>
                          <a:cs typeface="Arial" panose="020B0604020202020204" pitchFamily="34" charset="0"/>
                        </a:rPr>
                        <a:t>U</a:t>
                      </a:r>
                      <a:r>
                        <a:rPr lang="en-US" sz="2400" dirty="0">
                          <a:latin typeface="Arial" panose="020B0604020202020204" pitchFamily="34" charset="0"/>
                          <a:cs typeface="Arial" panose="020B0604020202020204" pitchFamily="34" charset="0"/>
                        </a:rPr>
                        <a:t>sing Method</a:t>
                      </a:r>
                      <a:r>
                        <a:rPr lang="en-US" sz="2400" baseline="0" dirty="0">
                          <a:latin typeface="Arial" panose="020B0604020202020204" pitchFamily="34" charset="0"/>
                          <a:cs typeface="Arial" panose="020B0604020202020204" pitchFamily="34" charset="0"/>
                        </a:rPr>
                        <a:t> A (</a:t>
                      </a:r>
                      <a:r>
                        <a:rPr lang="en-US" sz="2400" baseline="0" dirty="0" err="1">
                          <a:latin typeface="Arial" panose="020B0604020202020204" pitchFamily="34" charset="0"/>
                          <a:cs typeface="Arial" panose="020B0604020202020204" pitchFamily="34" charset="0"/>
                        </a:rPr>
                        <a:t>MoDOT</a:t>
                      </a:r>
                      <a:r>
                        <a:rPr lang="en-US" sz="2400" baseline="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370840">
                <a:tc>
                  <a:txBody>
                    <a:bodyPr/>
                    <a:lstStyle/>
                    <a:p>
                      <a:r>
                        <a:rPr lang="en-US" dirty="0"/>
                        <a:t>6.</a:t>
                      </a:r>
                    </a:p>
                  </a:txBody>
                  <a:tcPr/>
                </a:tc>
                <a:tc>
                  <a:txBody>
                    <a:bodyPr/>
                    <a:lstStyle/>
                    <a:p>
                      <a:r>
                        <a:rPr lang="en-US" sz="2400" dirty="0">
                          <a:latin typeface="Arial" panose="020B0604020202020204" pitchFamily="34" charset="0"/>
                          <a:cs typeface="Arial" panose="020B0604020202020204" pitchFamily="34" charset="0"/>
                        </a:rPr>
                        <a:t>Collect a representative sample </a:t>
                      </a:r>
                      <a:r>
                        <a:rPr lang="en-US" sz="2400" baseline="0" dirty="0">
                          <a:latin typeface="Arial" panose="020B0604020202020204" pitchFamily="34" charset="0"/>
                          <a:cs typeface="Arial" panose="020B0604020202020204" pitchFamily="34" charset="0"/>
                        </a:rPr>
                        <a:t>of (~ 1500 grams) finer than No. 10 sieve.</a:t>
                      </a: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258279913"/>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228600"/>
            <a:ext cx="7543800" cy="1412165"/>
          </a:xfrm>
        </p:spPr>
        <p:txBody>
          <a:bodyPr>
            <a:normAutofit fontScale="90000"/>
          </a:bodyPr>
          <a:lstStyle/>
          <a:p>
            <a:pPr marL="0" indent="0" algn="ctr">
              <a:buNone/>
            </a:pPr>
            <a:r>
              <a:rPr lang="en-US" sz="4400" dirty="0">
                <a:effectLst/>
                <a:latin typeface="Arial" panose="020B0604020202020204" pitchFamily="34" charset="0"/>
                <a:cs typeface="Arial" panose="020B0604020202020204" pitchFamily="34" charset="0"/>
              </a:rPr>
              <a:t>Equipment Needed</a:t>
            </a:r>
            <a:br>
              <a:rPr lang="en-US" sz="4400" dirty="0">
                <a:effectLst/>
                <a:latin typeface="Arial" panose="020B0604020202020204" pitchFamily="34" charset="0"/>
                <a:cs typeface="Arial" panose="020B0604020202020204" pitchFamily="34" charset="0"/>
              </a:rPr>
            </a:br>
            <a:r>
              <a:rPr lang="en-US" sz="4400" dirty="0">
                <a:effectLst/>
                <a:latin typeface="Arial" panose="020B0604020202020204" pitchFamily="34" charset="0"/>
                <a:cs typeface="Arial" panose="020B0604020202020204" pitchFamily="34" charset="0"/>
              </a:rPr>
              <a:t>for preparing the soil sample</a:t>
            </a:r>
            <a:endParaRPr lang="en-US" sz="3600" dirty="0">
              <a:effectLst/>
              <a:latin typeface="Arial" panose="020B0604020202020204" pitchFamily="34" charset="0"/>
              <a:cs typeface="Arial" panose="020B0604020202020204" pitchFamily="34" charset="0"/>
            </a:endParaRPr>
          </a:p>
        </p:txBody>
      </p:sp>
      <p:sp>
        <p:nvSpPr>
          <p:cNvPr id="6" name="TextBox 5"/>
          <p:cNvSpPr txBox="1"/>
          <p:nvPr/>
        </p:nvSpPr>
        <p:spPr>
          <a:xfrm>
            <a:off x="1295400" y="1752600"/>
            <a:ext cx="6553200" cy="4924425"/>
          </a:xfrm>
          <a:prstGeom prst="rect">
            <a:avLst/>
          </a:prstGeom>
          <a:noFill/>
        </p:spPr>
        <p:txBody>
          <a:bodyPr wrap="square" rtlCol="0">
            <a:spAutoFit/>
          </a:bodyPr>
          <a:lstStyle/>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Balance:</a:t>
            </a:r>
            <a:r>
              <a:rPr lang="en-US" sz="1600" dirty="0">
                <a:latin typeface="Arial" panose="020B0604020202020204" pitchFamily="34" charset="0"/>
                <a:cs typeface="Arial" panose="020B0604020202020204" pitchFamily="34" charset="0"/>
              </a:rPr>
              <a:t>  Readable to 0.1 percent or better and sufficient capacity of the sample mass, conforming to AASHTO M231.</a:t>
            </a:r>
          </a:p>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Drying Apparatus:  </a:t>
            </a:r>
            <a:r>
              <a:rPr lang="en-US" sz="1600" dirty="0">
                <a:latin typeface="Arial" panose="020B0604020202020204" pitchFamily="34" charset="0"/>
                <a:cs typeface="Arial" panose="020B0604020202020204" pitchFamily="34" charset="0"/>
              </a:rPr>
              <a:t>Any suitable device capable of drying samples at 60ºC  (140ºF).</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Sieves:</a:t>
            </a:r>
            <a:r>
              <a:rPr lang="en-US" sz="1600" dirty="0">
                <a:latin typeface="Arial" panose="020B0604020202020204" pitchFamily="34" charset="0"/>
                <a:cs typeface="Arial" panose="020B0604020202020204" pitchFamily="34" charset="0"/>
              </a:rPr>
              <a:t>  A series of the following sizes:        6.30mm (¼ inch)</a:t>
            </a:r>
          </a:p>
          <a:p>
            <a:r>
              <a:rPr lang="en-US" sz="1600" dirty="0">
                <a:latin typeface="Arial" panose="020B0604020202020204" pitchFamily="34" charset="0"/>
                <a:cs typeface="Arial" panose="020B0604020202020204" pitchFamily="34" charset="0"/>
              </a:rPr>
              <a:t>				           4.75mm (No. 4)</a:t>
            </a:r>
          </a:p>
          <a:p>
            <a:r>
              <a:rPr lang="en-US" sz="1600" dirty="0">
                <a:latin typeface="Arial" panose="020B0604020202020204" pitchFamily="34" charset="0"/>
                <a:cs typeface="Arial" panose="020B0604020202020204" pitchFamily="34" charset="0"/>
              </a:rPr>
              <a:t>				           2.00mm (No. 10)</a:t>
            </a:r>
          </a:p>
          <a:p>
            <a:r>
              <a:rPr lang="en-US" sz="1600" dirty="0">
                <a:latin typeface="Arial" panose="020B0604020202020204" pitchFamily="34" charset="0"/>
                <a:cs typeface="Arial" panose="020B0604020202020204" pitchFamily="34" charset="0"/>
              </a:rPr>
              <a:t>                                                                             and Pan.</a:t>
            </a:r>
          </a:p>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Pulverizing Apparatus:</a:t>
            </a:r>
            <a:r>
              <a:rPr lang="en-US" sz="1600" dirty="0">
                <a:latin typeface="Arial" panose="020B0604020202020204" pitchFamily="34" charset="0"/>
                <a:cs typeface="Arial" panose="020B0604020202020204" pitchFamily="34" charset="0"/>
              </a:rPr>
              <a:t>  Either a mortar and Rubber-covered pestle or any device suitable for breaking up aggregates according to T 288.</a:t>
            </a:r>
          </a:p>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Sample Splitter:  </a:t>
            </a:r>
            <a:r>
              <a:rPr lang="en-US" sz="1600" dirty="0">
                <a:latin typeface="Arial" panose="020B0604020202020204" pitchFamily="34" charset="0"/>
                <a:cs typeface="Arial" panose="020B0604020202020204" pitchFamily="34" charset="0"/>
              </a:rPr>
              <a:t>A suitable riffle sampler or sample splitter for proportional splitting of the sample and capable of obtaining representative portions of the sample without appreciable loss of fines.  A canvas cloth is also permitted.</a:t>
            </a:r>
          </a:p>
        </p:txBody>
      </p:sp>
    </p:spTree>
    <p:extLst>
      <p:ext uri="{BB962C8B-B14F-4D97-AF65-F5344CB8AC3E}">
        <p14:creationId xmlns:p14="http://schemas.microsoft.com/office/powerpoint/2010/main" val="716960765"/>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arthaidusa.com/images/products/detail/foba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19" y="1500020"/>
            <a:ext cx="3657600" cy="19949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Universal Sample Splitter, 1.0ft3 Hopper Capac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95400"/>
            <a:ext cx="3200400" cy="33977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Content Placeholder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1371600" y="3478788"/>
            <a:ext cx="4038600" cy="3124200"/>
          </a:xfrm>
          <a:prstGeom prst="rect">
            <a:avLst/>
          </a:prstGeom>
          <a:ln>
            <a:noFill/>
          </a:ln>
          <a:effectLst>
            <a:softEdge rad="112500"/>
          </a:effectLst>
        </p:spPr>
      </p:pic>
      <p:sp>
        <p:nvSpPr>
          <p:cNvPr id="5" name="TextBox 4"/>
          <p:cNvSpPr txBox="1"/>
          <p:nvPr/>
        </p:nvSpPr>
        <p:spPr>
          <a:xfrm>
            <a:off x="5534697" y="4648200"/>
            <a:ext cx="3012363" cy="1754326"/>
          </a:xfrm>
          <a:prstGeom prst="rect">
            <a:avLst/>
          </a:prstGeom>
          <a:noFill/>
        </p:spPr>
        <p:txBody>
          <a:bodyPr wrap="none" rtlCol="0">
            <a:spAutoFit/>
          </a:bodyPr>
          <a:lstStyle/>
          <a:p>
            <a:pPr algn="ctr"/>
            <a:r>
              <a:rPr lang="en-US" b="1" dirty="0"/>
              <a:t>NOTE</a:t>
            </a:r>
          </a:p>
          <a:p>
            <a:r>
              <a:rPr lang="en-US" dirty="0"/>
              <a:t>Sample must be large</a:t>
            </a:r>
          </a:p>
          <a:p>
            <a:r>
              <a:rPr lang="en-US" dirty="0"/>
              <a:t>Enough to yield at least </a:t>
            </a:r>
          </a:p>
          <a:p>
            <a:r>
              <a:rPr lang="en-US" dirty="0"/>
              <a:t>1500 grams of dry soil finer</a:t>
            </a:r>
          </a:p>
          <a:p>
            <a:r>
              <a:rPr lang="en-US" dirty="0"/>
              <a:t>than a No.10 sieve after</a:t>
            </a:r>
          </a:p>
          <a:p>
            <a:r>
              <a:rPr lang="en-US" dirty="0"/>
              <a:t>processing.</a:t>
            </a:r>
          </a:p>
        </p:txBody>
      </p:sp>
      <p:sp>
        <p:nvSpPr>
          <p:cNvPr id="8" name="Title 1"/>
          <p:cNvSpPr txBox="1">
            <a:spLocks/>
          </p:cNvSpPr>
          <p:nvPr/>
        </p:nvSpPr>
        <p:spPr>
          <a:xfrm>
            <a:off x="838200" y="14591"/>
            <a:ext cx="7543800" cy="1546698"/>
          </a:xfrm>
          <a:prstGeom prst="rect">
            <a:avLst/>
          </a:prstGeom>
          <a:effectLst/>
        </p:spPr>
        <p:txBody>
          <a:bodyPr vert="horz" lIns="91440" tIns="45720" rIns="91440" bIns="45720" rtlCol="0" anchor="t" anchorCtr="0">
            <a:normAutofit fontScale="82500" lnSpcReduction="20000"/>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br>
              <a:rPr lang="en-US" sz="4400" dirty="0">
                <a:effectLst/>
                <a:latin typeface="Arial" panose="020B0604020202020204" pitchFamily="34" charset="0"/>
                <a:cs typeface="Arial" panose="020B0604020202020204" pitchFamily="34" charset="0"/>
              </a:rPr>
            </a:br>
            <a:r>
              <a:rPr lang="en-US" sz="4400" dirty="0">
                <a:effectLst/>
                <a:latin typeface="Arial" panose="020B0604020202020204" pitchFamily="34" charset="0"/>
                <a:cs typeface="Arial" panose="020B0604020202020204" pitchFamily="34" charset="0"/>
              </a:rPr>
              <a:t>AASHTO T248</a:t>
            </a:r>
            <a:br>
              <a:rPr lang="en-US" sz="4400" dirty="0">
                <a:effectLst/>
                <a:latin typeface="Arial" panose="020B0604020202020204" pitchFamily="34" charset="0"/>
                <a:cs typeface="Arial" panose="020B0604020202020204" pitchFamily="34" charset="0"/>
              </a:rPr>
            </a:br>
            <a:r>
              <a:rPr lang="en-US" sz="2400" dirty="0">
                <a:effectLst/>
                <a:latin typeface="Arial" panose="020B0604020202020204" pitchFamily="34" charset="0"/>
                <a:cs typeface="Arial" panose="020B0604020202020204" pitchFamily="34" charset="0"/>
              </a:rPr>
              <a:t>Reducing Field Samples Down to Testing Size</a:t>
            </a:r>
            <a:br>
              <a:rPr lang="en-US" sz="2400" dirty="0">
                <a:effectLst/>
                <a:latin typeface="Arial" panose="020B0604020202020204" pitchFamily="34" charset="0"/>
                <a:cs typeface="Arial" panose="020B0604020202020204" pitchFamily="34" charset="0"/>
              </a:rPr>
            </a:b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1625202"/>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46318" y="304800"/>
            <a:ext cx="8382000" cy="990600"/>
          </a:xfrm>
        </p:spPr>
        <p:txBody>
          <a:bodyPr>
            <a:normAutofit fontScale="90000"/>
          </a:bodyPr>
          <a:lstStyle/>
          <a:p>
            <a:pPr marL="0" indent="0" algn="ctr">
              <a:buNone/>
            </a:pPr>
            <a:r>
              <a:rPr lang="en-US" sz="4400" dirty="0">
                <a:effectLst/>
                <a:latin typeface="Arial" panose="020B0604020202020204" pitchFamily="34" charset="0"/>
                <a:cs typeface="Arial" panose="020B0604020202020204" pitchFamily="34" charset="0"/>
              </a:rPr>
              <a:t>Air Drying Field Samples </a:t>
            </a:r>
            <a:br>
              <a:rPr lang="en-US" sz="3200" dirty="0">
                <a:effectLst/>
              </a:rPr>
            </a:br>
            <a:r>
              <a:rPr lang="en-US" sz="2400" dirty="0">
                <a:effectLst/>
                <a:latin typeface="Arial" panose="020B0604020202020204" pitchFamily="34" charset="0"/>
                <a:cs typeface="Arial" panose="020B0604020202020204" pitchFamily="34" charset="0"/>
              </a:rPr>
              <a:t>Using an Oven set at 60C (140°F)</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85800" y="1522009"/>
            <a:ext cx="5781404" cy="4575416"/>
          </a:xfrm>
          <a:prstGeom prst="rect">
            <a:avLst/>
          </a:prstGeom>
          <a:ln>
            <a:noFill/>
          </a:ln>
          <a:effectLst>
            <a:softEdge rad="112500"/>
          </a:effectLst>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5334000" y="2881009"/>
            <a:ext cx="3189518" cy="355733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p:cNvSpPr txBox="1"/>
          <p:nvPr/>
        </p:nvSpPr>
        <p:spPr>
          <a:xfrm>
            <a:off x="5834625" y="3625051"/>
            <a:ext cx="1398653"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Plastic Tub</a:t>
            </a:r>
          </a:p>
        </p:txBody>
      </p:sp>
    </p:spTree>
    <p:extLst>
      <p:ext uri="{BB962C8B-B14F-4D97-AF65-F5344CB8AC3E}">
        <p14:creationId xmlns:p14="http://schemas.microsoft.com/office/powerpoint/2010/main" val="2264967306"/>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543800" cy="762000"/>
          </a:xfrm>
        </p:spPr>
        <p:txBody>
          <a:bodyPr/>
          <a:lstStyle/>
          <a:p>
            <a:pPr marL="0" indent="0" algn="ctr">
              <a:buNone/>
            </a:pPr>
            <a:r>
              <a:rPr lang="en-US" sz="4400" dirty="0">
                <a:effectLst/>
                <a:latin typeface="Arial" panose="020B0604020202020204" pitchFamily="34" charset="0"/>
                <a:cs typeface="Arial" panose="020B0604020202020204" pitchFamily="34" charset="0"/>
              </a:rPr>
              <a:t>Separation Methods</a:t>
            </a:r>
          </a:p>
        </p:txBody>
      </p:sp>
      <p:graphicFrame>
        <p:nvGraphicFramePr>
          <p:cNvPr id="4" name="Table 3"/>
          <p:cNvGraphicFramePr>
            <a:graphicFrameLocks noGrp="1"/>
          </p:cNvGraphicFramePr>
          <p:nvPr>
            <p:extLst>
              <p:ext uri="{D42A27DB-BD31-4B8C-83A1-F6EECF244321}">
                <p14:modId xmlns:p14="http://schemas.microsoft.com/office/powerpoint/2010/main" val="3281364978"/>
              </p:ext>
            </p:extLst>
          </p:nvPr>
        </p:nvGraphicFramePr>
        <p:xfrm>
          <a:off x="990600" y="2438400"/>
          <a:ext cx="7239000" cy="2286000"/>
        </p:xfrm>
        <a:graphic>
          <a:graphicData uri="http://schemas.openxmlformats.org/drawingml/2006/table">
            <a:tbl>
              <a:tblPr firstRow="1" bandRow="1">
                <a:tableStyleId>{073A0DAA-6AF3-43AB-8588-CEC1D06C72B9}</a:tableStyleId>
              </a:tblPr>
              <a:tblGrid>
                <a:gridCol w="7239000">
                  <a:extLst>
                    <a:ext uri="{9D8B030D-6E8A-4147-A177-3AD203B41FA5}">
                      <a16:colId xmlns:a16="http://schemas.microsoft.com/office/drawing/2014/main" val="20000"/>
                    </a:ext>
                  </a:extLst>
                </a:gridCol>
              </a:tblGrid>
              <a:tr h="0">
                <a:tc>
                  <a:txBody>
                    <a:bodyPr/>
                    <a:lstStyle/>
                    <a:p>
                      <a:pPr algn="ctr"/>
                      <a:r>
                        <a:rPr lang="en-US" dirty="0"/>
                        <a:t>THREE</a:t>
                      </a:r>
                      <a:r>
                        <a:rPr lang="en-US" baseline="0" dirty="0"/>
                        <a:t> </a:t>
                      </a:r>
                      <a:r>
                        <a:rPr lang="en-US" dirty="0"/>
                        <a:t>METHODS TO CHOOSE FROM</a:t>
                      </a: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A.  </a:t>
                      </a:r>
                      <a:r>
                        <a:rPr lang="en-US" dirty="0"/>
                        <a:t>Alternate Method Using the</a:t>
                      </a:r>
                      <a:r>
                        <a:rPr lang="en-US" baseline="0" dirty="0"/>
                        <a:t> </a:t>
                      </a:r>
                      <a:r>
                        <a:rPr lang="en-US" dirty="0"/>
                        <a:t>No.10 Sieve. (2.0mm)</a:t>
                      </a:r>
                    </a:p>
                    <a:p>
                      <a:pPr marL="0" indent="0">
                        <a:buNone/>
                      </a:pPr>
                      <a:r>
                        <a:rPr lang="en-US" dirty="0"/>
                        <a:t>                                                                      </a:t>
                      </a:r>
                    </a:p>
                  </a:txBody>
                  <a:tcPr/>
                </a:tc>
                <a:extLst>
                  <a:ext uri="{0D108BD9-81ED-4DB2-BD59-A6C34878D82A}">
                    <a16:rowId xmlns:a16="http://schemas.microsoft.com/office/drawing/2014/main" val="10001"/>
                  </a:ext>
                </a:extLst>
              </a:tr>
              <a:tr h="370840">
                <a:tc>
                  <a:txBody>
                    <a:bodyPr/>
                    <a:lstStyle/>
                    <a:p>
                      <a:pPr marL="0" indent="0">
                        <a:buNone/>
                      </a:pPr>
                      <a:r>
                        <a:rPr lang="en-US" b="1" dirty="0"/>
                        <a:t>B.  </a:t>
                      </a:r>
                      <a:r>
                        <a:rPr lang="en-US" dirty="0"/>
                        <a:t>Alternate Method Using</a:t>
                      </a:r>
                      <a:r>
                        <a:rPr lang="en-US" baseline="0" dirty="0"/>
                        <a:t> No. 4 and No.10 Sieves. </a:t>
                      </a:r>
                    </a:p>
                    <a:p>
                      <a:pPr marL="0" indent="0">
                        <a:buNone/>
                      </a:pPr>
                      <a:r>
                        <a:rPr lang="en-US" baseline="0" dirty="0"/>
                        <a:t>                                                                (4.75-mm  and 2.00mm)</a:t>
                      </a:r>
                      <a:endParaRPr lang="en-US" dirty="0"/>
                    </a:p>
                  </a:txBody>
                  <a:tcPr/>
                </a:tc>
                <a:extLst>
                  <a:ext uri="{0D108BD9-81ED-4DB2-BD59-A6C34878D82A}">
                    <a16:rowId xmlns:a16="http://schemas.microsoft.com/office/drawing/2014/main" val="10002"/>
                  </a:ext>
                </a:extLst>
              </a:tr>
              <a:tr h="370840">
                <a:tc>
                  <a:txBody>
                    <a:bodyPr/>
                    <a:lstStyle/>
                    <a:p>
                      <a:pPr marL="0" indent="0">
                        <a:buNone/>
                      </a:pPr>
                      <a:r>
                        <a:rPr lang="en-US" b="1" dirty="0"/>
                        <a:t>C.  </a:t>
                      </a:r>
                      <a:r>
                        <a:rPr lang="en-US" dirty="0"/>
                        <a:t>Alternate Method Using ¼”</a:t>
                      </a:r>
                      <a:r>
                        <a:rPr lang="en-US" baseline="0" dirty="0"/>
                        <a:t> and No. 10  Sieves.  </a:t>
                      </a:r>
                    </a:p>
                    <a:p>
                      <a:pPr marL="0" indent="0">
                        <a:buNone/>
                      </a:pPr>
                      <a:r>
                        <a:rPr lang="en-US" baseline="0" dirty="0"/>
                        <a:t>                                                                 (</a:t>
                      </a:r>
                      <a:r>
                        <a:rPr lang="en-US" dirty="0"/>
                        <a:t>6.3mm  and 2.00mm</a:t>
                      </a:r>
                      <a:r>
                        <a:rPr lang="en-US" baseline="0" dirty="0"/>
                        <a:t>) </a:t>
                      </a:r>
                      <a:endParaRPr lang="en-US"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30778175"/>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543800" cy="762000"/>
          </a:xfrm>
        </p:spPr>
        <p:txBody>
          <a:bodyPr/>
          <a:lstStyle/>
          <a:p>
            <a:pPr marL="0" indent="0" algn="ctr">
              <a:buNone/>
            </a:pPr>
            <a:r>
              <a:rPr lang="en-US" sz="4400" dirty="0">
                <a:effectLst/>
                <a:latin typeface="Arial" panose="020B0604020202020204" pitchFamily="34" charset="0"/>
                <a:cs typeface="Arial" panose="020B0604020202020204" pitchFamily="34" charset="0"/>
              </a:rPr>
              <a:t>“Method A”</a:t>
            </a:r>
          </a:p>
        </p:txBody>
      </p:sp>
      <p:sp>
        <p:nvSpPr>
          <p:cNvPr id="3" name="TextBox 2"/>
          <p:cNvSpPr txBox="1"/>
          <p:nvPr/>
        </p:nvSpPr>
        <p:spPr>
          <a:xfrm>
            <a:off x="1905000" y="1295400"/>
            <a:ext cx="5431295" cy="461665"/>
          </a:xfrm>
          <a:prstGeom prst="rect">
            <a:avLst/>
          </a:prstGeom>
          <a:noFill/>
        </p:spPr>
        <p:txBody>
          <a:bodyPr wrap="none" rtlCol="0">
            <a:spAutoFit/>
          </a:bodyPr>
          <a:lstStyle/>
          <a:p>
            <a:r>
              <a:rPr lang="en-US" sz="2400" u="sng" dirty="0"/>
              <a:t>Alternate Method Using  No.10  Sieve</a:t>
            </a:r>
          </a:p>
        </p:txBody>
      </p:sp>
      <p:sp>
        <p:nvSpPr>
          <p:cNvPr id="4" name="TextBox 3"/>
          <p:cNvSpPr txBox="1"/>
          <p:nvPr/>
        </p:nvSpPr>
        <p:spPr>
          <a:xfrm>
            <a:off x="685800" y="1981200"/>
            <a:ext cx="7848600" cy="3139321"/>
          </a:xfrm>
          <a:prstGeom prst="rect">
            <a:avLst/>
          </a:prstGeom>
          <a:noFill/>
        </p:spPr>
        <p:txBody>
          <a:bodyPr wrap="square" rtlCol="0">
            <a:spAutoFit/>
          </a:bodyPr>
          <a:lstStyle/>
          <a:p>
            <a:pPr marL="285750" indent="-285750">
              <a:buFont typeface="Arial" panose="020B0604020202020204" pitchFamily="34" charset="0"/>
              <a:buChar char="•"/>
            </a:pPr>
            <a:r>
              <a:rPr lang="en-US" dirty="0"/>
              <a:t>Separate the dried sample into two fractions using a No.10 sieve.</a:t>
            </a:r>
          </a:p>
          <a:p>
            <a:endParaRPr lang="en-US" dirty="0"/>
          </a:p>
          <a:p>
            <a:pPr marL="285750" indent="-285750">
              <a:buFont typeface="Arial" panose="020B0604020202020204" pitchFamily="34" charset="0"/>
              <a:buChar char="•"/>
            </a:pPr>
            <a:r>
              <a:rPr lang="en-US" dirty="0"/>
              <a:t>The fraction retained on the No. 10 sieve shall be ground with a pulverizing apparatus until the aggregations of the soil particles are broken into separate grains.</a:t>
            </a:r>
          </a:p>
          <a:p>
            <a:endParaRPr lang="en-US" dirty="0"/>
          </a:p>
          <a:p>
            <a:pPr marL="285750" indent="-285750">
              <a:buFont typeface="Arial" panose="020B0604020202020204" pitchFamily="34" charset="0"/>
              <a:buChar char="•"/>
            </a:pPr>
            <a:r>
              <a:rPr lang="en-US" dirty="0"/>
              <a:t>After pulverizing, the material is then separated into two fractions over a No. 10 sieve.</a:t>
            </a:r>
          </a:p>
          <a:p>
            <a:endParaRPr lang="en-US" dirty="0"/>
          </a:p>
          <a:p>
            <a:pPr marL="285750" indent="-285750">
              <a:buFont typeface="Arial" panose="020B0604020202020204" pitchFamily="34" charset="0"/>
              <a:buChar char="•"/>
            </a:pPr>
            <a:r>
              <a:rPr lang="en-US" dirty="0"/>
              <a:t>Collect approximately 1500 grams of the sample passing the No. 10 sieve for testing.</a:t>
            </a:r>
          </a:p>
        </p:txBody>
      </p:sp>
    </p:spTree>
    <p:extLst>
      <p:ext uri="{BB962C8B-B14F-4D97-AF65-F5344CB8AC3E}">
        <p14:creationId xmlns:p14="http://schemas.microsoft.com/office/powerpoint/2010/main" val="3385615857"/>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543800" cy="762000"/>
          </a:xfrm>
        </p:spPr>
        <p:txBody>
          <a:bodyPr/>
          <a:lstStyle/>
          <a:p>
            <a:pPr marL="0" indent="0" algn="ctr">
              <a:buNone/>
            </a:pPr>
            <a:r>
              <a:rPr lang="en-US" sz="4400" dirty="0">
                <a:effectLst/>
                <a:latin typeface="Arial" panose="020B0604020202020204" pitchFamily="34" charset="0"/>
                <a:cs typeface="Arial" panose="020B0604020202020204" pitchFamily="34" charset="0"/>
              </a:rPr>
              <a:t>“Method B”</a:t>
            </a:r>
          </a:p>
        </p:txBody>
      </p:sp>
      <p:sp>
        <p:nvSpPr>
          <p:cNvPr id="3" name="TextBox 2"/>
          <p:cNvSpPr txBox="1"/>
          <p:nvPr/>
        </p:nvSpPr>
        <p:spPr>
          <a:xfrm>
            <a:off x="609600" y="1295400"/>
            <a:ext cx="7848600" cy="461665"/>
          </a:xfrm>
          <a:prstGeom prst="rect">
            <a:avLst/>
          </a:prstGeom>
          <a:noFill/>
        </p:spPr>
        <p:txBody>
          <a:bodyPr wrap="square" rtlCol="0">
            <a:spAutoFit/>
          </a:bodyPr>
          <a:lstStyle/>
          <a:p>
            <a:pPr algn="ctr"/>
            <a:r>
              <a:rPr lang="en-US" sz="2400" u="sng" dirty="0"/>
              <a:t>Alternate Method Using  No 4 and No.10  Sieves</a:t>
            </a:r>
          </a:p>
        </p:txBody>
      </p:sp>
      <p:sp>
        <p:nvSpPr>
          <p:cNvPr id="4" name="TextBox 3"/>
          <p:cNvSpPr txBox="1"/>
          <p:nvPr/>
        </p:nvSpPr>
        <p:spPr>
          <a:xfrm>
            <a:off x="685800" y="1981200"/>
            <a:ext cx="7848600" cy="4524315"/>
          </a:xfrm>
          <a:prstGeom prst="rect">
            <a:avLst/>
          </a:prstGeom>
          <a:noFill/>
        </p:spPr>
        <p:txBody>
          <a:bodyPr wrap="square" rtlCol="0">
            <a:spAutoFit/>
          </a:bodyPr>
          <a:lstStyle/>
          <a:p>
            <a:pPr marL="285750" indent="-285750">
              <a:buFont typeface="Arial" panose="020B0604020202020204" pitchFamily="34" charset="0"/>
              <a:buChar char="•"/>
            </a:pPr>
            <a:r>
              <a:rPr lang="en-US" dirty="0"/>
              <a:t>Separate the dried sample into two fractions using a No. 4 sieve.</a:t>
            </a:r>
          </a:p>
          <a:p>
            <a:endParaRPr lang="en-US" dirty="0"/>
          </a:p>
          <a:p>
            <a:pPr marL="285750" indent="-285750">
              <a:buFont typeface="Arial" panose="020B0604020202020204" pitchFamily="34" charset="0"/>
              <a:buChar char="•"/>
            </a:pPr>
            <a:r>
              <a:rPr lang="en-US" dirty="0"/>
              <a:t>The fraction retained on the No. 4 sieve shall be ground with a pulverizing apparatus until the aggregations of the soil particles are broken into separate grains.</a:t>
            </a:r>
          </a:p>
          <a:p>
            <a:endParaRPr lang="en-US" dirty="0"/>
          </a:p>
          <a:p>
            <a:pPr marL="285750" indent="-285750">
              <a:buFont typeface="Arial" panose="020B0604020202020204" pitchFamily="34" charset="0"/>
              <a:buChar char="•"/>
            </a:pPr>
            <a:r>
              <a:rPr lang="en-US" dirty="0"/>
              <a:t>After pulverizing, the material is then separated again into two fractions over a No. 4 sieve.</a:t>
            </a:r>
          </a:p>
          <a:p>
            <a:endParaRPr lang="en-US" dirty="0"/>
          </a:p>
          <a:p>
            <a:pPr marL="285750" indent="-285750">
              <a:buFont typeface="Arial" panose="020B0604020202020204" pitchFamily="34" charset="0"/>
              <a:buChar char="•"/>
            </a:pPr>
            <a:r>
              <a:rPr lang="en-US" dirty="0"/>
              <a:t>The fraction passing the No. 4 sieve shall be mixed thoroughly using a splitter or by splitting and quartering, using a representative portion adequate for testing.</a:t>
            </a:r>
          </a:p>
          <a:p>
            <a:endParaRPr lang="en-US" dirty="0"/>
          </a:p>
          <a:p>
            <a:pPr marL="285750" indent="-285750">
              <a:buFont typeface="Arial" panose="020B0604020202020204" pitchFamily="34" charset="0"/>
              <a:buChar char="•"/>
            </a:pPr>
            <a:r>
              <a:rPr lang="en-US" dirty="0"/>
              <a:t>This split-off a portion shall then be separated using the No. 10 sieve,  and then prepared according to Method A.</a:t>
            </a:r>
          </a:p>
          <a:p>
            <a:endParaRPr lang="en-US" dirty="0"/>
          </a:p>
        </p:txBody>
      </p:sp>
    </p:spTree>
    <p:extLst>
      <p:ext uri="{BB962C8B-B14F-4D97-AF65-F5344CB8AC3E}">
        <p14:creationId xmlns:p14="http://schemas.microsoft.com/office/powerpoint/2010/main" val="258749349"/>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149" y="369811"/>
            <a:ext cx="7543800" cy="762000"/>
          </a:xfrm>
        </p:spPr>
        <p:txBody>
          <a:bodyPr/>
          <a:lstStyle/>
          <a:p>
            <a:pPr marL="0" indent="0" algn="ctr">
              <a:buNone/>
            </a:pPr>
            <a:r>
              <a:rPr lang="en-US" sz="4400" dirty="0">
                <a:effectLst/>
                <a:latin typeface="Arial" panose="020B0604020202020204" pitchFamily="34" charset="0"/>
                <a:cs typeface="Arial" panose="020B0604020202020204" pitchFamily="34" charset="0"/>
              </a:rPr>
              <a:t>“Method C”</a:t>
            </a:r>
          </a:p>
        </p:txBody>
      </p:sp>
      <p:sp>
        <p:nvSpPr>
          <p:cNvPr id="3" name="TextBox 2"/>
          <p:cNvSpPr txBox="1"/>
          <p:nvPr/>
        </p:nvSpPr>
        <p:spPr>
          <a:xfrm>
            <a:off x="521965" y="1131811"/>
            <a:ext cx="8176269" cy="461665"/>
          </a:xfrm>
          <a:prstGeom prst="rect">
            <a:avLst/>
          </a:prstGeom>
          <a:noFill/>
        </p:spPr>
        <p:txBody>
          <a:bodyPr wrap="square" rtlCol="0">
            <a:spAutoFit/>
          </a:bodyPr>
          <a:lstStyle/>
          <a:p>
            <a:pPr algn="ctr"/>
            <a:r>
              <a:rPr lang="en-US" sz="2400" u="sng" dirty="0"/>
              <a:t>Alternate Method Using ¼ inch sieve and No.10  Sieve</a:t>
            </a:r>
          </a:p>
        </p:txBody>
      </p:sp>
      <p:sp>
        <p:nvSpPr>
          <p:cNvPr id="4" name="TextBox 3"/>
          <p:cNvSpPr txBox="1"/>
          <p:nvPr/>
        </p:nvSpPr>
        <p:spPr>
          <a:xfrm>
            <a:off x="685800" y="1828800"/>
            <a:ext cx="7848600" cy="4524315"/>
          </a:xfrm>
          <a:prstGeom prst="rect">
            <a:avLst/>
          </a:prstGeom>
          <a:noFill/>
        </p:spPr>
        <p:txBody>
          <a:bodyPr wrap="square" rtlCol="0">
            <a:spAutoFit/>
          </a:bodyPr>
          <a:lstStyle/>
          <a:p>
            <a:pPr marL="285750" indent="-285750">
              <a:buFont typeface="Arial" panose="020B0604020202020204" pitchFamily="34" charset="0"/>
              <a:buChar char="•"/>
            </a:pPr>
            <a:r>
              <a:rPr lang="en-US" dirty="0"/>
              <a:t>Separate the dried sample into two fractions using a ¼ inch  sieve.</a:t>
            </a:r>
          </a:p>
          <a:p>
            <a:endParaRPr lang="en-US" dirty="0"/>
          </a:p>
          <a:p>
            <a:pPr marL="285750" indent="-285750">
              <a:buFont typeface="Arial" panose="020B0604020202020204" pitchFamily="34" charset="0"/>
              <a:buChar char="•"/>
            </a:pPr>
            <a:r>
              <a:rPr lang="en-US" dirty="0"/>
              <a:t>The fraction retained on the ¼ inch  sieve shall be ground with a pulverizing apparatus until the aggregations of the soil particles are broken into separate grains.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Again Separate the sample into two fractions using a ¼ inch  sieve.</a:t>
            </a:r>
          </a:p>
          <a:p>
            <a:endParaRPr lang="en-US" dirty="0"/>
          </a:p>
          <a:p>
            <a:pPr marL="285750" indent="-285750">
              <a:buFont typeface="Arial" panose="020B0604020202020204" pitchFamily="34" charset="0"/>
              <a:buChar char="•"/>
            </a:pPr>
            <a:r>
              <a:rPr lang="en-US" dirty="0"/>
              <a:t>The fraction passing the ¼ inch  sieve  shall be mixed using a splitter or by splitting and quartering.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representative portion adequate for testing shall be obtained.</a:t>
            </a:r>
          </a:p>
          <a:p>
            <a:endParaRPr lang="en-US" dirty="0"/>
          </a:p>
          <a:p>
            <a:pPr marL="285750" indent="-285750">
              <a:buFont typeface="Arial" panose="020B0604020202020204" pitchFamily="34" charset="0"/>
              <a:buChar char="•"/>
            </a:pPr>
            <a:r>
              <a:rPr lang="en-US" dirty="0"/>
              <a:t>The split off portion shall then be separated on the No. 10 sieve, and prepared according to Method A.</a:t>
            </a:r>
          </a:p>
          <a:p>
            <a:endParaRPr lang="en-US" dirty="0"/>
          </a:p>
        </p:txBody>
      </p:sp>
    </p:spTree>
    <p:extLst>
      <p:ext uri="{BB962C8B-B14F-4D97-AF65-F5344CB8AC3E}">
        <p14:creationId xmlns:p14="http://schemas.microsoft.com/office/powerpoint/2010/main" val="2337176128"/>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8" y="674028"/>
            <a:ext cx="8000999" cy="5726772"/>
          </a:xfrm>
          <a:prstGeom prst="rect">
            <a:avLst/>
          </a:prstGeom>
        </p:spPr>
      </p:pic>
      <p:sp>
        <p:nvSpPr>
          <p:cNvPr id="5" name="Title 1"/>
          <p:cNvSpPr txBox="1">
            <a:spLocks/>
          </p:cNvSpPr>
          <p:nvPr/>
        </p:nvSpPr>
        <p:spPr>
          <a:xfrm rot="20491824">
            <a:off x="364237" y="2325933"/>
            <a:ext cx="8382000" cy="1828800"/>
          </a:xfrm>
          <a:prstGeom prst="rect">
            <a:avLst/>
          </a:prstGeom>
          <a:effectLst/>
        </p:spPr>
        <p:txBody>
          <a:bodyPr vert="horz" lIns="91440" tIns="45720" rIns="91440" bIns="45720" rtlCol="0" anchor="t" anchorCtr="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en-US" sz="5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REVIEW </a:t>
            </a:r>
            <a:br>
              <a:rPr lang="en-US" sz="5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br>
            <a:r>
              <a:rPr lang="en-US" sz="66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METHOD “A” </a:t>
            </a:r>
            <a:br>
              <a:rPr lang="en-US" sz="5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br>
            <a:endParaRPr lang="en-US" sz="5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2788246"/>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228600"/>
            <a:ext cx="8839200" cy="1295400"/>
          </a:xfrm>
        </p:spPr>
        <p:txBody>
          <a:bodyPr>
            <a:normAutofit/>
          </a:bodyPr>
          <a:lstStyle/>
          <a:p>
            <a:pPr marL="0" indent="0" algn="ctr">
              <a:buNone/>
            </a:pPr>
            <a:r>
              <a:rPr lang="en-US" sz="4400"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Why test for soil corrosion?</a:t>
            </a:r>
          </a:p>
        </p:txBody>
      </p:sp>
      <p:pic>
        <p:nvPicPr>
          <p:cNvPr id="8"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410200" y="1381125"/>
            <a:ext cx="3355848" cy="2279629"/>
          </a:xfrm>
          <a:prstGeom prst="rect">
            <a:avLst/>
          </a:prstGeom>
          <a:ln>
            <a:noFill/>
          </a:ln>
          <a:effectLst>
            <a:softEdge rad="112500"/>
          </a:effectLst>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5410200" y="3810000"/>
            <a:ext cx="3355848" cy="2606040"/>
          </a:xfrm>
          <a:prstGeom prst="rect">
            <a:avLst/>
          </a:prstGeom>
          <a:ln>
            <a:noFill/>
          </a:ln>
          <a:effectLst>
            <a:softEdge rad="112500"/>
          </a:effec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133600"/>
            <a:ext cx="4800600" cy="3733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57200" y="2195368"/>
            <a:ext cx="441146" cy="400110"/>
          </a:xfrm>
          <a:prstGeom prst="rect">
            <a:avLst/>
          </a:prstGeom>
          <a:noFill/>
        </p:spPr>
        <p:txBody>
          <a:bodyPr wrap="none" rtlCol="0">
            <a:spAutoFit/>
          </a:bodyPr>
          <a:lstStyle/>
          <a:p>
            <a:r>
              <a:rPr lang="en-US" sz="2000" b="1" dirty="0">
                <a:solidFill>
                  <a:schemeClr val="bg1"/>
                </a:solidFill>
                <a:latin typeface="Arial" panose="020B0604020202020204" pitchFamily="34" charset="0"/>
                <a:cs typeface="Arial" panose="020B0604020202020204" pitchFamily="34" charset="0"/>
              </a:rPr>
              <a:t>A.</a:t>
            </a:r>
          </a:p>
        </p:txBody>
      </p:sp>
      <p:sp>
        <p:nvSpPr>
          <p:cNvPr id="9" name="TextBox 8"/>
          <p:cNvSpPr txBox="1"/>
          <p:nvPr/>
        </p:nvSpPr>
        <p:spPr>
          <a:xfrm>
            <a:off x="5486839" y="1469860"/>
            <a:ext cx="441146" cy="400110"/>
          </a:xfrm>
          <a:prstGeom prst="rect">
            <a:avLst/>
          </a:prstGeom>
          <a:noFill/>
        </p:spPr>
        <p:txBody>
          <a:bodyPr wrap="none" rtlCol="0">
            <a:spAutoFit/>
          </a:bodyPr>
          <a:lstStyle/>
          <a:p>
            <a:r>
              <a:rPr lang="en-US" sz="2000" b="1" dirty="0">
                <a:solidFill>
                  <a:schemeClr val="bg1"/>
                </a:solidFill>
                <a:latin typeface="Arial" panose="020B0604020202020204" pitchFamily="34" charset="0"/>
                <a:cs typeface="Arial" panose="020B0604020202020204" pitchFamily="34" charset="0"/>
              </a:rPr>
              <a:t>B.</a:t>
            </a:r>
          </a:p>
        </p:txBody>
      </p:sp>
      <p:sp>
        <p:nvSpPr>
          <p:cNvPr id="10" name="TextBox 9"/>
          <p:cNvSpPr txBox="1"/>
          <p:nvPr/>
        </p:nvSpPr>
        <p:spPr>
          <a:xfrm>
            <a:off x="5470809" y="3815834"/>
            <a:ext cx="457176" cy="400110"/>
          </a:xfrm>
          <a:prstGeom prst="rect">
            <a:avLst/>
          </a:prstGeom>
          <a:noFill/>
        </p:spPr>
        <p:txBody>
          <a:bodyPr wrap="none" rtlCol="0">
            <a:spAutoFit/>
          </a:bodyPr>
          <a:lstStyle/>
          <a:p>
            <a:r>
              <a:rPr lang="en-US" sz="2000" b="1" dirty="0">
                <a:solidFill>
                  <a:schemeClr val="bg1"/>
                </a:solidFill>
                <a:latin typeface="Arial" panose="020B0604020202020204" pitchFamily="34" charset="0"/>
                <a:cs typeface="Arial" panose="020B0604020202020204" pitchFamily="34" charset="0"/>
              </a:rPr>
              <a:t>C.</a:t>
            </a:r>
          </a:p>
        </p:txBody>
      </p:sp>
    </p:spTree>
    <p:extLst>
      <p:ext uri="{BB962C8B-B14F-4D97-AF65-F5344CB8AC3E}">
        <p14:creationId xmlns:p14="http://schemas.microsoft.com/office/powerpoint/2010/main" val="3468057172"/>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447800" y="2456232"/>
            <a:ext cx="6629400" cy="38618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1828800" y="5410199"/>
            <a:ext cx="3246402" cy="646331"/>
          </a:xfrm>
          <a:prstGeom prst="rect">
            <a:avLst/>
          </a:prstGeom>
          <a:noFill/>
        </p:spPr>
        <p:txBody>
          <a:bodyPr wrap="none" rtlCol="0">
            <a:spAutoFit/>
          </a:bodyPr>
          <a:lstStyle/>
          <a:p>
            <a:r>
              <a:rPr lang="en-US" sz="3600" b="1" dirty="0"/>
              <a:t>Keep retained</a:t>
            </a:r>
          </a:p>
        </p:txBody>
      </p:sp>
      <p:sp>
        <p:nvSpPr>
          <p:cNvPr id="7" name="Title 1"/>
          <p:cNvSpPr>
            <a:spLocks noGrp="1"/>
          </p:cNvSpPr>
          <p:nvPr>
            <p:ph type="title"/>
          </p:nvPr>
        </p:nvSpPr>
        <p:spPr>
          <a:xfrm>
            <a:off x="838200" y="304800"/>
            <a:ext cx="7543800" cy="685800"/>
          </a:xfrm>
        </p:spPr>
        <p:txBody>
          <a:bodyPr/>
          <a:lstStyle/>
          <a:p>
            <a:pPr marL="0" indent="0" algn="ctr">
              <a:buNone/>
            </a:pPr>
            <a:r>
              <a:rPr lang="en-US" sz="4400" dirty="0">
                <a:effectLst/>
                <a:latin typeface="Arial" panose="020B0604020202020204" pitchFamily="34" charset="0"/>
                <a:cs typeface="Arial" panose="020B0604020202020204" pitchFamily="34" charset="0"/>
              </a:rPr>
              <a:t>“Method A”</a:t>
            </a:r>
            <a:endParaRPr lang="en-US" sz="4000" dirty="0">
              <a:effectLst/>
              <a:latin typeface="Arial" panose="020B0604020202020204" pitchFamily="34" charset="0"/>
              <a:cs typeface="Arial" panose="020B0604020202020204" pitchFamily="34" charset="0"/>
            </a:endParaRPr>
          </a:p>
        </p:txBody>
      </p:sp>
      <p:sp>
        <p:nvSpPr>
          <p:cNvPr id="5" name="Title 1"/>
          <p:cNvSpPr txBox="1">
            <a:spLocks/>
          </p:cNvSpPr>
          <p:nvPr/>
        </p:nvSpPr>
        <p:spPr>
          <a:xfrm>
            <a:off x="685800" y="1160832"/>
            <a:ext cx="7848600" cy="12954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en-US" sz="3600" b="0" dirty="0">
                <a:effectLst/>
                <a:latin typeface="Arial" panose="020B0604020202020204" pitchFamily="34" charset="0"/>
                <a:cs typeface="Arial" panose="020B0604020202020204" pitchFamily="34" charset="0"/>
              </a:rPr>
              <a:t>1</a:t>
            </a:r>
            <a:r>
              <a:rPr lang="en-US" sz="3600" b="0" baseline="30000" dirty="0">
                <a:effectLst/>
                <a:latin typeface="Arial" panose="020B0604020202020204" pitchFamily="34" charset="0"/>
                <a:cs typeface="Arial" panose="020B0604020202020204" pitchFamily="34" charset="0"/>
              </a:rPr>
              <a:t>st  </a:t>
            </a:r>
            <a:r>
              <a:rPr lang="en-US" sz="3600" b="0" dirty="0">
                <a:effectLst/>
                <a:latin typeface="Arial" panose="020B0604020202020204" pitchFamily="34" charset="0"/>
                <a:cs typeface="Arial" panose="020B0604020202020204" pitchFamily="34" charset="0"/>
              </a:rPr>
              <a:t>Separation Using a No. 10 Sieve</a:t>
            </a:r>
            <a:endParaRPr lang="en-US" sz="4000" b="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6251908"/>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09557" y="304800"/>
            <a:ext cx="7543800" cy="762000"/>
          </a:xfrm>
        </p:spPr>
        <p:txBody>
          <a:bodyPr>
            <a:normAutofit/>
          </a:bodyPr>
          <a:lstStyle/>
          <a:p>
            <a:pPr marL="0" indent="0" algn="ctr">
              <a:buNone/>
            </a:pPr>
            <a:r>
              <a:rPr lang="en-US" sz="4400" b="0" dirty="0">
                <a:effectLst/>
                <a:latin typeface="Arial" panose="020B0604020202020204" pitchFamily="34" charset="0"/>
                <a:cs typeface="Arial" panose="020B0604020202020204" pitchFamily="34" charset="0"/>
              </a:rPr>
              <a:t>Crushing &amp; Pulverizing</a:t>
            </a:r>
            <a:endParaRPr lang="en-US" sz="5400" b="0" dirty="0">
              <a:effectLst/>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13134" y="1295400"/>
            <a:ext cx="3886200" cy="2514600"/>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4724400" y="1295400"/>
            <a:ext cx="3860800" cy="2438400"/>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2657051" y="4191000"/>
            <a:ext cx="3733800" cy="2362200"/>
          </a:xfrm>
          <a:prstGeom prst="rect">
            <a:avLst/>
          </a:prstGeom>
          <a:ln>
            <a:noFill/>
          </a:ln>
          <a:effectLst>
            <a:outerShdw blurRad="190500" algn="tl" rotWithShape="0">
              <a:srgbClr val="000000">
                <a:alpha val="70000"/>
              </a:srgbClr>
            </a:outerShdw>
          </a:effectLst>
        </p:spPr>
      </p:pic>
      <p:sp>
        <p:nvSpPr>
          <p:cNvPr id="3" name="TextBox 2"/>
          <p:cNvSpPr txBox="1"/>
          <p:nvPr/>
        </p:nvSpPr>
        <p:spPr>
          <a:xfrm>
            <a:off x="1219200" y="3810000"/>
            <a:ext cx="6609502"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Crush and Pulverize what was retained on the No.10 sieve</a:t>
            </a:r>
          </a:p>
        </p:txBody>
      </p:sp>
    </p:spTree>
    <p:extLst>
      <p:ext uri="{BB962C8B-B14F-4D97-AF65-F5344CB8AC3E}">
        <p14:creationId xmlns:p14="http://schemas.microsoft.com/office/powerpoint/2010/main" val="2977032361"/>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05800" cy="1371600"/>
          </a:xfrm>
        </p:spPr>
        <p:txBody>
          <a:bodyPr>
            <a:noAutofit/>
          </a:bodyPr>
          <a:lstStyle/>
          <a:p>
            <a:pPr marL="0" indent="0" algn="ctr">
              <a:buNone/>
            </a:pPr>
            <a:r>
              <a:rPr lang="en-US" sz="4800" b="0" dirty="0">
                <a:effectLst/>
                <a:latin typeface="Arial" panose="020B0604020202020204" pitchFamily="34" charset="0"/>
                <a:cs typeface="Arial" panose="020B0604020202020204" pitchFamily="34" charset="0"/>
              </a:rPr>
              <a:t>Before and </a:t>
            </a:r>
            <a:r>
              <a:rPr lang="en-US" sz="4400" b="0" dirty="0">
                <a:effectLst/>
                <a:latin typeface="Arial" panose="020B0604020202020204" pitchFamily="34" charset="0"/>
                <a:cs typeface="Arial" panose="020B0604020202020204" pitchFamily="34" charset="0"/>
              </a:rPr>
              <a:t>After</a:t>
            </a:r>
            <a:br>
              <a:rPr lang="en-US" sz="4400" b="0" dirty="0">
                <a:effectLst/>
                <a:latin typeface="Arial" panose="020B0604020202020204" pitchFamily="34" charset="0"/>
                <a:cs typeface="Arial" panose="020B0604020202020204" pitchFamily="34" charset="0"/>
              </a:rPr>
            </a:br>
            <a:r>
              <a:rPr lang="en-US" sz="4800" b="0" dirty="0">
                <a:effectLst/>
                <a:latin typeface="Arial" panose="020B0604020202020204" pitchFamily="34" charset="0"/>
                <a:cs typeface="Arial" panose="020B0604020202020204" pitchFamily="34" charset="0"/>
              </a:rPr>
              <a:t> Crushing &amp; Pulverizing </a:t>
            </a:r>
          </a:p>
        </p:txBody>
      </p:sp>
      <p:pic>
        <p:nvPicPr>
          <p:cNvPr id="8" name="Content Placeholder 7"/>
          <p:cNvPicPr>
            <a:picLocks noGrp="1" noChangeAspect="1"/>
          </p:cNvPicPr>
          <p:nvPr>
            <p:ph sz="quarter" idx="13"/>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33400" y="1868614"/>
            <a:ext cx="4724400" cy="3543301"/>
          </a:xfrm>
          <a:prstGeom prst="rect">
            <a:avLst/>
          </a:prstGeom>
          <a:ln>
            <a:noFill/>
          </a:ln>
          <a:effectLst>
            <a:outerShdw blurRad="190500" algn="tl" rotWithShape="0">
              <a:srgbClr val="000000">
                <a:alpha val="70000"/>
              </a:srgbClr>
            </a:outerShdw>
          </a:effectLst>
        </p:spPr>
      </p:pic>
      <p:sp>
        <p:nvSpPr>
          <p:cNvPr id="7" name="TextBox 6"/>
          <p:cNvSpPr txBox="1"/>
          <p:nvPr/>
        </p:nvSpPr>
        <p:spPr>
          <a:xfrm>
            <a:off x="457200" y="1859903"/>
            <a:ext cx="5410200" cy="523220"/>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Before:  Original Sample Size</a:t>
            </a:r>
            <a:endParaRPr lang="en-US" sz="2000"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3886200" y="3453318"/>
            <a:ext cx="4953000" cy="3099881"/>
          </a:xfrm>
          <a:prstGeom prst="rect">
            <a:avLst/>
          </a:prstGeom>
          <a:ln>
            <a:noFill/>
          </a:ln>
          <a:effectLst>
            <a:outerShdw blurRad="190500" algn="tl" rotWithShape="0">
              <a:srgbClr val="000000">
                <a:alpha val="70000"/>
              </a:srgbClr>
            </a:outerShdw>
          </a:effectLst>
        </p:spPr>
      </p:pic>
      <p:sp>
        <p:nvSpPr>
          <p:cNvPr id="10" name="TextBox 9"/>
          <p:cNvSpPr txBox="1"/>
          <p:nvPr/>
        </p:nvSpPr>
        <p:spPr>
          <a:xfrm>
            <a:off x="3745149" y="3412787"/>
            <a:ext cx="4953000"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After:  Crushed Sample</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8533602"/>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7543800" cy="1371600"/>
          </a:xfrm>
        </p:spPr>
        <p:txBody>
          <a:bodyPr>
            <a:normAutofit fontScale="90000"/>
          </a:bodyPr>
          <a:lstStyle/>
          <a:p>
            <a:pPr marL="0" indent="0" algn="ctr">
              <a:buNone/>
            </a:pPr>
            <a:r>
              <a:rPr lang="en-US" sz="4400" dirty="0">
                <a:effectLst/>
                <a:latin typeface="Arial" panose="020B0604020202020204" pitchFamily="34" charset="0"/>
                <a:cs typeface="Arial" panose="020B0604020202020204" pitchFamily="34" charset="0"/>
              </a:rPr>
              <a:t>2</a:t>
            </a:r>
            <a:r>
              <a:rPr lang="en-US" sz="4400" baseline="30000" dirty="0">
                <a:effectLst/>
                <a:latin typeface="Arial" panose="020B0604020202020204" pitchFamily="34" charset="0"/>
                <a:cs typeface="Arial" panose="020B0604020202020204" pitchFamily="34" charset="0"/>
              </a:rPr>
              <a:t>nd</a:t>
            </a:r>
            <a:r>
              <a:rPr lang="en-US" sz="4400" dirty="0">
                <a:effectLst/>
                <a:latin typeface="Arial" panose="020B0604020202020204" pitchFamily="34" charset="0"/>
                <a:cs typeface="Arial" panose="020B0604020202020204" pitchFamily="34" charset="0"/>
              </a:rPr>
              <a:t> Separation</a:t>
            </a:r>
            <a:br>
              <a:rPr lang="en-US" sz="4400" dirty="0">
                <a:effectLst/>
                <a:latin typeface="Arial" panose="020B0604020202020204" pitchFamily="34" charset="0"/>
                <a:cs typeface="Arial" panose="020B0604020202020204" pitchFamily="34" charset="0"/>
              </a:rPr>
            </a:br>
            <a:r>
              <a:rPr lang="en-US" sz="4400" dirty="0">
                <a:effectLst/>
                <a:latin typeface="Arial" panose="020B0604020202020204" pitchFamily="34" charset="0"/>
                <a:cs typeface="Arial" panose="020B0604020202020204" pitchFamily="34" charset="0"/>
              </a:rPr>
              <a:t> </a:t>
            </a:r>
            <a:r>
              <a:rPr lang="en-US" sz="3600" b="0" dirty="0">
                <a:effectLst/>
                <a:latin typeface="Arial" panose="020B0604020202020204" pitchFamily="34" charset="0"/>
                <a:cs typeface="Arial" panose="020B0604020202020204" pitchFamily="34" charset="0"/>
              </a:rPr>
              <a:t>Using a No. 10 Sieve</a:t>
            </a:r>
            <a:endParaRPr lang="en-US" sz="4400" b="0" dirty="0">
              <a:effectLst/>
              <a:latin typeface="Arial" panose="020B0604020202020204" pitchFamily="34" charset="0"/>
              <a:cs typeface="Arial" panose="020B0604020202020204" pitchFamily="34" charset="0"/>
            </a:endParaRPr>
          </a:p>
        </p:txBody>
      </p:sp>
      <p:sp>
        <p:nvSpPr>
          <p:cNvPr id="5" name="TextBox 4"/>
          <p:cNvSpPr txBox="1"/>
          <p:nvPr/>
        </p:nvSpPr>
        <p:spPr>
          <a:xfrm>
            <a:off x="1828800" y="5486400"/>
            <a:ext cx="5334000" cy="923330"/>
          </a:xfrm>
          <a:prstGeom prst="rect">
            <a:avLst/>
          </a:prstGeom>
          <a:noFill/>
        </p:spPr>
        <p:txBody>
          <a:bodyPr wrap="square" rtlCol="0">
            <a:spAutoFit/>
          </a:bodyPr>
          <a:lstStyle/>
          <a:p>
            <a:r>
              <a:rPr lang="en-US" b="1" dirty="0"/>
              <a:t>Sieve the crushed soil until you have at least 1500 grams of material passing the No.10 sieve.   </a:t>
            </a:r>
          </a:p>
        </p:txBody>
      </p:sp>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752600" y="1676400"/>
            <a:ext cx="5791200" cy="3543300"/>
          </a:xfrm>
          <a:prstGeom prst="rect">
            <a:avLst/>
          </a:prstGeom>
          <a:ln>
            <a:solidFill>
              <a:srgbClr val="000000"/>
            </a:solidFill>
          </a:ln>
        </p:spPr>
      </p:pic>
    </p:spTree>
    <p:extLst>
      <p:ext uri="{BB962C8B-B14F-4D97-AF65-F5344CB8AC3E}">
        <p14:creationId xmlns:p14="http://schemas.microsoft.com/office/powerpoint/2010/main" val="3083828488"/>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1524000"/>
          </a:xfrm>
        </p:spPr>
        <p:txBody>
          <a:bodyPr/>
          <a:lstStyle/>
          <a:p>
            <a:pPr marL="0" indent="0" algn="ctr">
              <a:buNone/>
            </a:pPr>
            <a:r>
              <a:rPr lang="en-US" sz="3600" b="0" dirty="0">
                <a:effectLst/>
                <a:latin typeface="Arial" panose="020B0604020202020204" pitchFamily="34" charset="0"/>
                <a:cs typeface="Arial" panose="020B0604020202020204" pitchFamily="34" charset="0"/>
              </a:rPr>
              <a:t>Separated Fraction Ready for Testing.</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405647" y="1780478"/>
            <a:ext cx="6553200" cy="431552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43815351"/>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pattFill prst="solidDmnd">
          <a:fgClr>
            <a:schemeClr val="bg2">
              <a:lumMod val="50000"/>
            </a:schemeClr>
          </a:fgClr>
          <a:bgClr>
            <a:schemeClr val="bg1"/>
          </a:bgClr>
        </a:patt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57200" y="838200"/>
            <a:ext cx="3806461"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4907604" y="457200"/>
            <a:ext cx="3835400" cy="2876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2819400" y="3312673"/>
            <a:ext cx="3606800" cy="2705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itle 1"/>
          <p:cNvSpPr txBox="1">
            <a:spLocks/>
          </p:cNvSpPr>
          <p:nvPr/>
        </p:nvSpPr>
        <p:spPr>
          <a:xfrm rot="20547697">
            <a:off x="555951" y="1504345"/>
            <a:ext cx="8001000" cy="3535951"/>
          </a:xfrm>
          <a:prstGeom prst="rect">
            <a:avLst/>
          </a:prstGeom>
          <a:effectLst/>
        </p:spPr>
        <p:txBody>
          <a:bodyPr vert="horz" lIns="91440" tIns="45720" rIns="91440" bIns="45720" rtlCol="0" anchor="t" anchorCtr="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en-US" sz="5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DETERMINING MINIMUM LABORATORY SOILRESISTIVITY…</a:t>
            </a:r>
            <a:br>
              <a:rPr lang="en-US" sz="5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br>
            <a:r>
              <a:rPr lang="en-US" sz="5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98505305"/>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543800" cy="1371600"/>
          </a:xfrm>
        </p:spPr>
        <p:txBody>
          <a:bodyPr>
            <a:normAutofit fontScale="90000"/>
          </a:bodyPr>
          <a:lstStyle/>
          <a:p>
            <a:pPr marL="0" indent="0" algn="ctr">
              <a:buNone/>
            </a:pPr>
            <a:r>
              <a:rPr lang="en-US" sz="4400" dirty="0">
                <a:effectLst/>
                <a:latin typeface="Arial" panose="020B0604020202020204" pitchFamily="34" charset="0"/>
                <a:cs typeface="Arial" panose="020B0604020202020204" pitchFamily="34" charset="0"/>
              </a:rPr>
              <a:t>Resistivity Testing</a:t>
            </a:r>
            <a:br>
              <a:rPr lang="en-US" sz="4400" dirty="0">
                <a:effectLst/>
                <a:latin typeface="Arial" panose="020B0604020202020204" pitchFamily="34" charset="0"/>
                <a:cs typeface="Arial" panose="020B0604020202020204" pitchFamily="34" charset="0"/>
              </a:rPr>
            </a:br>
            <a:r>
              <a:rPr lang="en-US" sz="4400" dirty="0">
                <a:effectLst/>
                <a:latin typeface="Arial" panose="020B0604020202020204" pitchFamily="34" charset="0"/>
                <a:cs typeface="Arial" panose="020B0604020202020204" pitchFamily="34" charset="0"/>
              </a:rPr>
              <a:t>Summary</a:t>
            </a:r>
          </a:p>
        </p:txBody>
      </p:sp>
      <p:graphicFrame>
        <p:nvGraphicFramePr>
          <p:cNvPr id="4" name="Table 3"/>
          <p:cNvGraphicFramePr>
            <a:graphicFrameLocks noGrp="1"/>
          </p:cNvGraphicFramePr>
          <p:nvPr>
            <p:extLst>
              <p:ext uri="{D42A27DB-BD31-4B8C-83A1-F6EECF244321}">
                <p14:modId xmlns:p14="http://schemas.microsoft.com/office/powerpoint/2010/main" val="2238214864"/>
              </p:ext>
            </p:extLst>
          </p:nvPr>
        </p:nvGraphicFramePr>
        <p:xfrm>
          <a:off x="914400" y="2133600"/>
          <a:ext cx="7620001" cy="3200400"/>
        </p:xfrm>
        <a:graphic>
          <a:graphicData uri="http://schemas.openxmlformats.org/drawingml/2006/table">
            <a:tbl>
              <a:tblPr firstRow="1" bandRow="1">
                <a:tableStyleId>{F5AB1C69-6EDB-4FF4-983F-18BD219EF322}</a:tableStyleId>
              </a:tblPr>
              <a:tblGrid>
                <a:gridCol w="476250">
                  <a:extLst>
                    <a:ext uri="{9D8B030D-6E8A-4147-A177-3AD203B41FA5}">
                      <a16:colId xmlns:a16="http://schemas.microsoft.com/office/drawing/2014/main" val="20000"/>
                    </a:ext>
                  </a:extLst>
                </a:gridCol>
                <a:gridCol w="7143751">
                  <a:extLst>
                    <a:ext uri="{9D8B030D-6E8A-4147-A177-3AD203B41FA5}">
                      <a16:colId xmlns:a16="http://schemas.microsoft.com/office/drawing/2014/main" val="20001"/>
                    </a:ext>
                  </a:extLst>
                </a:gridCol>
              </a:tblGrid>
              <a:tr h="370840">
                <a:tc>
                  <a:txBody>
                    <a:bodyPr/>
                    <a:lstStyle/>
                    <a:p>
                      <a:r>
                        <a:rPr lang="en-US" b="0" dirty="0">
                          <a:solidFill>
                            <a:schemeClr val="tx1"/>
                          </a:solidFill>
                        </a:rPr>
                        <a:t>1.</a:t>
                      </a:r>
                    </a:p>
                  </a:txBody>
                  <a:tcPr/>
                </a:tc>
                <a:tc>
                  <a:txBody>
                    <a:bodyPr/>
                    <a:lstStyle/>
                    <a:p>
                      <a:r>
                        <a:rPr lang="en-US" sz="2400" b="0" dirty="0">
                          <a:solidFill>
                            <a:schemeClr val="tx1"/>
                          </a:solidFill>
                          <a:latin typeface="Arial" panose="020B0604020202020204" pitchFamily="34" charset="0"/>
                          <a:cs typeface="Arial" panose="020B0604020202020204" pitchFamily="34" charset="0"/>
                        </a:rPr>
                        <a:t>Equipment Needed</a:t>
                      </a:r>
                    </a:p>
                  </a:txBody>
                  <a:tcPr/>
                </a:tc>
                <a:extLst>
                  <a:ext uri="{0D108BD9-81ED-4DB2-BD59-A6C34878D82A}">
                    <a16:rowId xmlns:a16="http://schemas.microsoft.com/office/drawing/2014/main" val="10000"/>
                  </a:ext>
                </a:extLst>
              </a:tr>
              <a:tr h="370840">
                <a:tc>
                  <a:txBody>
                    <a:bodyPr/>
                    <a:lstStyle/>
                    <a:p>
                      <a:r>
                        <a:rPr lang="en-US" dirty="0"/>
                        <a:t>2.</a:t>
                      </a:r>
                    </a:p>
                  </a:txBody>
                  <a:tcPr/>
                </a:tc>
                <a:tc>
                  <a:txBody>
                    <a:bodyPr/>
                    <a:lstStyle/>
                    <a:p>
                      <a:r>
                        <a:rPr lang="en-US" sz="2400" dirty="0">
                          <a:latin typeface="Arial" panose="020B0604020202020204" pitchFamily="34" charset="0"/>
                          <a:cs typeface="Arial" panose="020B0604020202020204" pitchFamily="34" charset="0"/>
                        </a:rPr>
                        <a:t>Information on Supplies and Equipment</a:t>
                      </a:r>
                    </a:p>
                  </a:txBody>
                  <a:tcPr/>
                </a:tc>
                <a:extLst>
                  <a:ext uri="{0D108BD9-81ED-4DB2-BD59-A6C34878D82A}">
                    <a16:rowId xmlns:a16="http://schemas.microsoft.com/office/drawing/2014/main" val="10001"/>
                  </a:ext>
                </a:extLst>
              </a:tr>
              <a:tr h="370840">
                <a:tc>
                  <a:txBody>
                    <a:bodyPr/>
                    <a:lstStyle/>
                    <a:p>
                      <a:r>
                        <a:rPr lang="en-US" dirty="0"/>
                        <a:t>3.</a:t>
                      </a:r>
                    </a:p>
                  </a:txBody>
                  <a:tcPr/>
                </a:tc>
                <a:tc>
                  <a:txBody>
                    <a:bodyPr/>
                    <a:lstStyle/>
                    <a:p>
                      <a:r>
                        <a:rPr lang="en-US" sz="2400" dirty="0">
                          <a:latin typeface="Arial" panose="020B0604020202020204" pitchFamily="34" charset="0"/>
                          <a:cs typeface="Arial" panose="020B0604020202020204" pitchFamily="34" charset="0"/>
                        </a:rPr>
                        <a:t>Calculating the Constant Multiplier.</a:t>
                      </a:r>
                    </a:p>
                  </a:txBody>
                  <a:tcPr/>
                </a:tc>
                <a:extLst>
                  <a:ext uri="{0D108BD9-81ED-4DB2-BD59-A6C34878D82A}">
                    <a16:rowId xmlns:a16="http://schemas.microsoft.com/office/drawing/2014/main" val="10002"/>
                  </a:ext>
                </a:extLst>
              </a:tr>
              <a:tr h="370840">
                <a:tc>
                  <a:txBody>
                    <a:bodyPr/>
                    <a:lstStyle/>
                    <a:p>
                      <a:r>
                        <a:rPr lang="en-US" dirty="0"/>
                        <a:t>4.</a:t>
                      </a:r>
                    </a:p>
                  </a:txBody>
                  <a:tcPr/>
                </a:tc>
                <a:tc>
                  <a:txBody>
                    <a:bodyPr/>
                    <a:lstStyle/>
                    <a:p>
                      <a:r>
                        <a:rPr lang="en-US" sz="2400" dirty="0">
                          <a:latin typeface="Arial" panose="020B0604020202020204" pitchFamily="34" charset="0"/>
                          <a:cs typeface="Arial" panose="020B0604020202020204" pitchFamily="34" charset="0"/>
                        </a:rPr>
                        <a:t>Two Point Connection.</a:t>
                      </a:r>
                    </a:p>
                  </a:txBody>
                  <a:tcPr/>
                </a:tc>
                <a:extLst>
                  <a:ext uri="{0D108BD9-81ED-4DB2-BD59-A6C34878D82A}">
                    <a16:rowId xmlns:a16="http://schemas.microsoft.com/office/drawing/2014/main" val="10003"/>
                  </a:ext>
                </a:extLst>
              </a:tr>
              <a:tr h="370840">
                <a:tc>
                  <a:txBody>
                    <a:bodyPr/>
                    <a:lstStyle/>
                    <a:p>
                      <a:r>
                        <a:rPr lang="en-US" dirty="0"/>
                        <a:t>5.</a:t>
                      </a:r>
                    </a:p>
                  </a:txBody>
                  <a:tcPr/>
                </a:tc>
                <a:tc>
                  <a:txBody>
                    <a:bodyPr/>
                    <a:lstStyle/>
                    <a:p>
                      <a:r>
                        <a:rPr lang="en-US" sz="2400" dirty="0">
                          <a:latin typeface="Arial" panose="020B0604020202020204" pitchFamily="34" charset="0"/>
                          <a:cs typeface="Arial" panose="020B0604020202020204" pitchFamily="34" charset="0"/>
                        </a:rPr>
                        <a:t>Calibrating the Resistivity Meter.</a:t>
                      </a:r>
                    </a:p>
                  </a:txBody>
                  <a:tcPr/>
                </a:tc>
                <a:extLst>
                  <a:ext uri="{0D108BD9-81ED-4DB2-BD59-A6C34878D82A}">
                    <a16:rowId xmlns:a16="http://schemas.microsoft.com/office/drawing/2014/main" val="10004"/>
                  </a:ext>
                </a:extLst>
              </a:tr>
              <a:tr h="370840">
                <a:tc>
                  <a:txBody>
                    <a:bodyPr/>
                    <a:lstStyle/>
                    <a:p>
                      <a:r>
                        <a:rPr lang="en-US" dirty="0"/>
                        <a:t>6.</a:t>
                      </a:r>
                    </a:p>
                  </a:txBody>
                  <a:tcPr/>
                </a:tc>
                <a:tc>
                  <a:txBody>
                    <a:bodyPr/>
                    <a:lstStyle/>
                    <a:p>
                      <a:r>
                        <a:rPr lang="en-US" sz="2400" dirty="0">
                          <a:latin typeface="Arial" panose="020B0604020202020204" pitchFamily="34" charset="0"/>
                          <a:cs typeface="Arial" panose="020B0604020202020204" pitchFamily="34" charset="0"/>
                        </a:rPr>
                        <a:t>Soil</a:t>
                      </a:r>
                      <a:r>
                        <a:rPr lang="en-US" sz="2400" baseline="0" dirty="0">
                          <a:latin typeface="Arial" panose="020B0604020202020204" pitchFamily="34" charset="0"/>
                          <a:cs typeface="Arial" panose="020B0604020202020204" pitchFamily="34" charset="0"/>
                        </a:rPr>
                        <a:t> Resistivity Procedure, in 14 Steps.</a:t>
                      </a: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370840">
                <a:tc>
                  <a:txBody>
                    <a:bodyPr/>
                    <a:lstStyle/>
                    <a:p>
                      <a:r>
                        <a:rPr lang="en-US" dirty="0"/>
                        <a:t>7.</a:t>
                      </a:r>
                    </a:p>
                  </a:txBody>
                  <a:tcPr/>
                </a:tc>
                <a:tc>
                  <a:txBody>
                    <a:bodyPr/>
                    <a:lstStyle/>
                    <a:p>
                      <a:r>
                        <a:rPr lang="en-US" sz="2400" dirty="0">
                          <a:latin typeface="Arial" panose="020B0604020202020204" pitchFamily="34" charset="0"/>
                          <a:cs typeface="Arial" panose="020B0604020202020204" pitchFamily="34" charset="0"/>
                        </a:rPr>
                        <a:t>Determining the Minimum</a:t>
                      </a:r>
                      <a:r>
                        <a:rPr lang="en-US" sz="2400" baseline="0" dirty="0">
                          <a:latin typeface="Arial" panose="020B0604020202020204" pitchFamily="34" charset="0"/>
                          <a:cs typeface="Arial" panose="020B0604020202020204" pitchFamily="34" charset="0"/>
                        </a:rPr>
                        <a:t> Resistivity</a:t>
                      </a: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004995519"/>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365" y="244812"/>
            <a:ext cx="7772400" cy="609600"/>
          </a:xfrm>
        </p:spPr>
        <p:txBody>
          <a:bodyPr>
            <a:normAutofit fontScale="90000"/>
          </a:bodyPr>
          <a:lstStyle/>
          <a:p>
            <a:pPr marL="0" indent="0" algn="ctr">
              <a:buNone/>
            </a:pPr>
            <a:r>
              <a:rPr lang="en-US" sz="4000" dirty="0">
                <a:effectLst/>
                <a:latin typeface="Arial" panose="020B0604020202020204" pitchFamily="34" charset="0"/>
                <a:cs typeface="Arial" panose="020B0604020202020204" pitchFamily="34" charset="0"/>
              </a:rPr>
              <a:t>Equipment Needed</a:t>
            </a:r>
            <a:endParaRPr lang="en-US" sz="5400" dirty="0">
              <a:effectLst/>
              <a:latin typeface="Arial" panose="020B0604020202020204" pitchFamily="34" charset="0"/>
              <a:cs typeface="Arial" panose="020B0604020202020204" pitchFamily="34" charset="0"/>
            </a:endParaRPr>
          </a:p>
        </p:txBody>
      </p:sp>
      <p:sp>
        <p:nvSpPr>
          <p:cNvPr id="6" name="TextBox 5"/>
          <p:cNvSpPr txBox="1"/>
          <p:nvPr/>
        </p:nvSpPr>
        <p:spPr>
          <a:xfrm>
            <a:off x="519065" y="1661402"/>
            <a:ext cx="8001000" cy="4770537"/>
          </a:xfrm>
          <a:prstGeom prst="rect">
            <a:avLst/>
          </a:prstGeom>
          <a:noFill/>
        </p:spPr>
        <p:txBody>
          <a:bodyPr wrap="square" rtlCol="0">
            <a:spAutoFit/>
          </a:bodyPr>
          <a:lstStyle/>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Resistivity Meter:  </a:t>
            </a:r>
            <a:r>
              <a:rPr lang="en-US" sz="1600" dirty="0">
                <a:latin typeface="Arial" panose="020B0604020202020204" pitchFamily="34" charset="0"/>
                <a:cs typeface="Arial" panose="020B0604020202020204" pitchFamily="34" charset="0"/>
              </a:rPr>
              <a:t>An alternating current (AC) meter or a 12-volt direct current (DC) meter utilizing a Wien Bridge (AC bridge) with a phase sensitive detector and a square wave inverter that produces a nominal alternating signal at 97Hz.</a:t>
            </a:r>
          </a:p>
          <a:p>
            <a:r>
              <a:rPr lang="en-US" sz="16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Ohm Resistors:  </a:t>
            </a:r>
            <a:r>
              <a:rPr lang="en-US" sz="1600" dirty="0">
                <a:latin typeface="Arial" panose="020B0604020202020204" pitchFamily="34" charset="0"/>
                <a:cs typeface="Arial" panose="020B0604020202020204" pitchFamily="34" charset="0"/>
              </a:rPr>
              <a:t>100-, 200-, 500-, and 900-ohm resistors with a 1% tolerance.</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Soil Box</a:t>
            </a:r>
          </a:p>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Sieve:</a:t>
            </a:r>
            <a:r>
              <a:rPr lang="en-US" sz="1600" dirty="0">
                <a:latin typeface="Arial" panose="020B0604020202020204" pitchFamily="34" charset="0"/>
                <a:cs typeface="Arial" panose="020B0604020202020204" pitchFamily="34" charset="0"/>
              </a:rPr>
              <a:t>  2.00mm (No.10) Sieve conforming to the requirements of M92.</a:t>
            </a:r>
          </a:p>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Mixing Pans:  </a:t>
            </a:r>
            <a:r>
              <a:rPr lang="en-US" sz="1600" dirty="0">
                <a:latin typeface="Arial" panose="020B0604020202020204" pitchFamily="34" charset="0"/>
                <a:cs typeface="Arial" panose="020B0604020202020204" pitchFamily="34" charset="0"/>
              </a:rPr>
              <a:t>Noncorrosive; e.g., stainless steel, plastic, etc.)</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Graduated Cylinder</a:t>
            </a:r>
            <a:r>
              <a:rPr lang="en-US" sz="1600" dirty="0">
                <a:latin typeface="Arial" panose="020B0604020202020204" pitchFamily="34" charset="0"/>
                <a:cs typeface="Arial" panose="020B0604020202020204" pitchFamily="34" charset="0"/>
              </a:rPr>
              <a:t>: 100-mL capacity.</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Distilled water or Deionized water</a:t>
            </a:r>
          </a:p>
          <a:p>
            <a:endParaRPr lang="en-US"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Straightedge:  </a:t>
            </a:r>
            <a:r>
              <a:rPr lang="en-US" sz="1600" dirty="0">
                <a:latin typeface="Arial" panose="020B0604020202020204" pitchFamily="34" charset="0"/>
                <a:cs typeface="Arial" panose="020B0604020202020204" pitchFamily="34" charset="0"/>
              </a:rPr>
              <a:t>305mm (12 inches) in length</a:t>
            </a:r>
          </a:p>
          <a:p>
            <a:pPr marL="285750" indent="-285750">
              <a:buFont typeface="Arial" panose="020B0604020202020204" pitchFamily="34" charset="0"/>
              <a:buChar char="•"/>
            </a:pPr>
            <a:endParaRPr lang="en-US"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Mixer with Mixing Bowl, Spatulas and Spoons. </a:t>
            </a:r>
            <a:r>
              <a:rPr lang="en-US" sz="1600" dirty="0">
                <a:latin typeface="Arial" panose="020B0604020202020204" pitchFamily="34" charset="0"/>
                <a:cs typeface="Arial" panose="020B0604020202020204" pitchFamily="34" charset="0"/>
              </a:rPr>
              <a:t>(noncorrosive)</a:t>
            </a:r>
          </a:p>
        </p:txBody>
      </p:sp>
      <p:sp>
        <p:nvSpPr>
          <p:cNvPr id="7" name="TextBox 6"/>
          <p:cNvSpPr txBox="1"/>
          <p:nvPr/>
        </p:nvSpPr>
        <p:spPr>
          <a:xfrm>
            <a:off x="633365" y="762000"/>
            <a:ext cx="7772400"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For</a:t>
            </a:r>
          </a:p>
          <a:p>
            <a:pPr algn="ctr"/>
            <a:r>
              <a:rPr lang="en-US" sz="2400" b="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Resistivity Determination</a:t>
            </a:r>
            <a:r>
              <a:rPr lang="en-US" sz="20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27060196"/>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304800"/>
            <a:ext cx="8001000" cy="762000"/>
          </a:xfrm>
        </p:spPr>
        <p:txBody>
          <a:bodyPr/>
          <a:lstStyle/>
          <a:p>
            <a:pPr marL="0" indent="0" algn="ctr">
              <a:buNone/>
            </a:pPr>
            <a:r>
              <a:rPr lang="en-US" sz="4400" b="0" dirty="0">
                <a:effectLst/>
                <a:latin typeface="Arial" panose="020B0604020202020204" pitchFamily="34" charset="0"/>
                <a:cs typeface="Arial" panose="020B0604020202020204" pitchFamily="34" charset="0"/>
              </a:rPr>
              <a:t>Mixing Equipment</a:t>
            </a:r>
            <a:endParaRPr lang="en-US" sz="5400" b="0" dirty="0">
              <a:effectLst/>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sz="quarter" idx="13"/>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676400" y="2206557"/>
            <a:ext cx="5943600" cy="4457701"/>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4038600" y="3777734"/>
            <a:ext cx="182880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Over flow tray.</a:t>
            </a:r>
          </a:p>
        </p:txBody>
      </p:sp>
      <p:sp>
        <p:nvSpPr>
          <p:cNvPr id="4" name="TextBox 3"/>
          <p:cNvSpPr txBox="1"/>
          <p:nvPr/>
        </p:nvSpPr>
        <p:spPr>
          <a:xfrm>
            <a:off x="3869703" y="5606534"/>
            <a:ext cx="1800493"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Large Soil Box</a:t>
            </a:r>
          </a:p>
        </p:txBody>
      </p:sp>
      <p:sp>
        <p:nvSpPr>
          <p:cNvPr id="6" name="TextBox 5"/>
          <p:cNvSpPr txBox="1"/>
          <p:nvPr/>
        </p:nvSpPr>
        <p:spPr>
          <a:xfrm>
            <a:off x="6172200" y="3962400"/>
            <a:ext cx="2505814"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Spoons and spatulas</a:t>
            </a:r>
          </a:p>
        </p:txBody>
      </p:sp>
      <p:sp>
        <p:nvSpPr>
          <p:cNvPr id="7" name="TextBox 6"/>
          <p:cNvSpPr txBox="1"/>
          <p:nvPr/>
        </p:nvSpPr>
        <p:spPr>
          <a:xfrm>
            <a:off x="2741039" y="1219199"/>
            <a:ext cx="3348994" cy="1015663"/>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Non Corrosive Equipment</a:t>
            </a: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Stainless Steel</a:t>
            </a: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Plastic</a:t>
            </a:r>
          </a:p>
        </p:txBody>
      </p:sp>
      <p:sp>
        <p:nvSpPr>
          <p:cNvPr id="8" name="TextBox 7"/>
          <p:cNvSpPr txBox="1"/>
          <p:nvPr/>
        </p:nvSpPr>
        <p:spPr>
          <a:xfrm>
            <a:off x="2710067" y="2781751"/>
            <a:ext cx="1765298"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Mixer &amp; Bowl</a:t>
            </a:r>
          </a:p>
        </p:txBody>
      </p:sp>
      <p:sp>
        <p:nvSpPr>
          <p:cNvPr id="9" name="TextBox 8"/>
          <p:cNvSpPr txBox="1"/>
          <p:nvPr/>
        </p:nvSpPr>
        <p:spPr>
          <a:xfrm>
            <a:off x="1629251" y="5334000"/>
            <a:ext cx="1723549"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Mixing paddle</a:t>
            </a:r>
          </a:p>
        </p:txBody>
      </p:sp>
    </p:spTree>
    <p:extLst>
      <p:ext uri="{BB962C8B-B14F-4D97-AF65-F5344CB8AC3E}">
        <p14:creationId xmlns:p14="http://schemas.microsoft.com/office/powerpoint/2010/main" val="3088601453"/>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381000"/>
            <a:ext cx="8839200" cy="762000"/>
          </a:xfrm>
        </p:spPr>
        <p:txBody>
          <a:bodyPr/>
          <a:lstStyle/>
          <a:p>
            <a:pPr marL="0" indent="0" algn="ctr">
              <a:buNone/>
            </a:pPr>
            <a:r>
              <a:rPr lang="en-US" sz="4400" b="0" dirty="0">
                <a:effectLst/>
                <a:latin typeface="Arial" panose="020B0604020202020204" pitchFamily="34" charset="0"/>
                <a:cs typeface="Arial" panose="020B0604020202020204" pitchFamily="34" charset="0"/>
              </a:rPr>
              <a:t>DI Water Source</a:t>
            </a:r>
          </a:p>
        </p:txBody>
      </p:sp>
      <p:pic>
        <p:nvPicPr>
          <p:cNvPr id="4" name="Content Placeholder 3"/>
          <p:cNvPicPr>
            <a:picLocks noGrp="1" noChangeAspect="1"/>
          </p:cNvPicPr>
          <p:nvPr>
            <p:ph sz="quarter" idx="13"/>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rot="21230519">
            <a:off x="947484" y="1887164"/>
            <a:ext cx="2702718" cy="3603625"/>
          </a:xfrm>
          <a:prstGeom prst="rect">
            <a:avLst/>
          </a:prstGeom>
          <a:ln>
            <a:noFill/>
          </a:ln>
          <a:effectLst>
            <a:softEdge rad="112500"/>
          </a:effectLst>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rot="557938">
            <a:off x="3479917" y="1976133"/>
            <a:ext cx="4980408" cy="4025261"/>
          </a:xfrm>
          <a:prstGeom prst="rect">
            <a:avLst/>
          </a:prstGeom>
          <a:ln>
            <a:noFill/>
          </a:ln>
          <a:effectLst>
            <a:softEdge rad="112500"/>
          </a:effectLst>
        </p:spPr>
      </p:pic>
      <p:sp>
        <p:nvSpPr>
          <p:cNvPr id="2" name="TextBox 1"/>
          <p:cNvSpPr txBox="1"/>
          <p:nvPr/>
        </p:nvSpPr>
        <p:spPr>
          <a:xfrm>
            <a:off x="457200" y="6192662"/>
            <a:ext cx="1981200" cy="369332"/>
          </a:xfrm>
          <a:prstGeom prst="rect">
            <a:avLst/>
          </a:prstGeom>
          <a:noFill/>
        </p:spPr>
        <p:txBody>
          <a:bodyPr wrap="square" rtlCol="0">
            <a:spAutoFit/>
          </a:bodyPr>
          <a:lstStyle/>
          <a:p>
            <a:r>
              <a:rPr lang="en-US" b="1" i="1" dirty="0">
                <a:solidFill>
                  <a:srgbClr val="C00000"/>
                </a:solidFill>
                <a:latin typeface="Arial" panose="020B0604020202020204" pitchFamily="34" charset="0"/>
                <a:cs typeface="Arial" panose="020B0604020202020204" pitchFamily="34" charset="0"/>
              </a:rPr>
              <a:t>DI = Deionized</a:t>
            </a:r>
            <a:endParaRPr lang="en-US" i="1" dirty="0">
              <a:solidFill>
                <a:srgbClr val="C00000"/>
              </a:solidFill>
            </a:endParaRPr>
          </a:p>
        </p:txBody>
      </p:sp>
    </p:spTree>
    <p:extLst>
      <p:ext uri="{BB962C8B-B14F-4D97-AF65-F5344CB8AC3E}">
        <p14:creationId xmlns:p14="http://schemas.microsoft.com/office/powerpoint/2010/main" val="13978641"/>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381000"/>
            <a:ext cx="7543800" cy="685800"/>
          </a:xfrm>
        </p:spPr>
        <p:txBody>
          <a:bodyPr>
            <a:normAutofit fontScale="90000"/>
          </a:bodyPr>
          <a:lstStyle/>
          <a:p>
            <a:pPr marL="0" indent="0" algn="ctr">
              <a:buNone/>
            </a:pPr>
            <a:r>
              <a:rPr lang="en-US" sz="4400" dirty="0">
                <a:effectLst/>
                <a:latin typeface="Arial" panose="020B0604020202020204" pitchFamily="34" charset="0"/>
                <a:cs typeface="Arial" panose="020B0604020202020204" pitchFamily="34" charset="0"/>
              </a:rPr>
              <a:t>Outline</a:t>
            </a:r>
          </a:p>
        </p:txBody>
      </p:sp>
      <p:sp>
        <p:nvSpPr>
          <p:cNvPr id="3" name="TextBox 2"/>
          <p:cNvSpPr txBox="1"/>
          <p:nvPr/>
        </p:nvSpPr>
        <p:spPr>
          <a:xfrm>
            <a:off x="533400" y="1524000"/>
            <a:ext cx="8305799" cy="3662541"/>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Soil Corrosion.</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Soil Resistivity Information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Corrosivity Ratings.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AASHTO T288 scope.</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Sample Preparation.</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Determining Minimum Laboratory Soil Resistivity.</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Views of sample consistencies after each water addition.</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Results and Reporting.</a:t>
            </a:r>
          </a:p>
          <a:p>
            <a:pPr marL="285750" indent="-285750">
              <a:buFont typeface="Arial" panose="020B0604020202020204" pitchFamily="34" charset="0"/>
              <a:buChar char="•"/>
            </a:pPr>
            <a:r>
              <a:rPr lang="en-US" sz="2400" dirty="0" err="1">
                <a:latin typeface="Arial" panose="020B0604020202020204" pitchFamily="34" charset="0"/>
                <a:cs typeface="Arial" panose="020B0604020202020204" pitchFamily="34" charset="0"/>
              </a:rPr>
              <a:t>MoDOT</a:t>
            </a:r>
            <a:r>
              <a:rPr lang="en-US" sz="2400" dirty="0">
                <a:latin typeface="Arial" panose="020B0604020202020204" pitchFamily="34" charset="0"/>
                <a:cs typeface="Arial" panose="020B0604020202020204" pitchFamily="34" charset="0"/>
              </a:rPr>
              <a:t> Contact Information.</a:t>
            </a:r>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1566039039"/>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839200" cy="1143000"/>
          </a:xfrm>
        </p:spPr>
        <p:txBody>
          <a:bodyPr/>
          <a:lstStyle/>
          <a:p>
            <a:pPr marL="0" indent="0" algn="ctr">
              <a:buNone/>
            </a:pPr>
            <a:r>
              <a:rPr lang="en-US" sz="4400" b="0" dirty="0">
                <a:effectLst/>
                <a:latin typeface="Arial" panose="020B0604020202020204" pitchFamily="34" charset="0"/>
                <a:cs typeface="Arial" panose="020B0604020202020204" pitchFamily="34" charset="0"/>
              </a:rPr>
              <a:t>Distilled Water Source</a:t>
            </a:r>
            <a:endParaRPr lang="en-US" sz="4400" b="0" dirty="0">
              <a:latin typeface="Arial" panose="020B0604020202020204" pitchFamily="34" charset="0"/>
              <a:cs typeface="Arial" panose="020B0604020202020204" pitchFamily="34" charset="0"/>
            </a:endParaRPr>
          </a:p>
        </p:txBody>
      </p:sp>
      <p:pic>
        <p:nvPicPr>
          <p:cNvPr id="3" name="Picture 2" descr="Let's begin with the items that you will need for the lab that you ma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53314">
            <a:off x="609600" y="1694537"/>
            <a:ext cx="4286250" cy="42386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descr="&lt;b&gt;water&lt;/b&gt;-&lt;b&gt;jug&lt;/b&gt;-spout"/>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569955">
            <a:off x="5029200" y="1684809"/>
            <a:ext cx="3486150" cy="42386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604437"/>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543800" cy="685800"/>
          </a:xfrm>
        </p:spPr>
        <p:txBody>
          <a:bodyPr>
            <a:normAutofit fontScale="90000"/>
          </a:bodyPr>
          <a:lstStyle/>
          <a:p>
            <a:pPr marL="0" indent="0" algn="ctr">
              <a:buNone/>
            </a:pPr>
            <a:r>
              <a:rPr lang="en-US" sz="4400" dirty="0">
                <a:effectLst/>
                <a:latin typeface="Arial" panose="020B0604020202020204" pitchFamily="34" charset="0"/>
                <a:cs typeface="Arial" panose="020B0604020202020204" pitchFamily="34" charset="0"/>
              </a:rPr>
              <a:t>RESISTANCE METERS</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rot="1014288">
            <a:off x="4647111" y="1915149"/>
            <a:ext cx="3824363" cy="3879088"/>
          </a:xfrm>
          <a:prstGeom prst="rect">
            <a:avLst/>
          </a:prstGeom>
          <a:ln>
            <a:noFill/>
          </a:ln>
          <a:effectLst>
            <a:softEdge rad="112500"/>
          </a:effectLst>
        </p:spPr>
      </p:pic>
      <p:pic>
        <p:nvPicPr>
          <p:cNvPr id="3074" name="Picture 2" descr="&lt;b&gt;Resistivity&lt;/b&gt; &lt;b&gt;Meter&lt;/b&gt;, Analo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20800502">
            <a:off x="622171" y="1383336"/>
            <a:ext cx="3591129" cy="44960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rot="20040238">
            <a:off x="1891375" y="2286000"/>
            <a:ext cx="1402948"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Miller 400A</a:t>
            </a:r>
          </a:p>
        </p:txBody>
      </p:sp>
      <p:sp>
        <p:nvSpPr>
          <p:cNvPr id="7" name="Rectangle 6"/>
          <p:cNvSpPr/>
          <p:nvPr/>
        </p:nvSpPr>
        <p:spPr>
          <a:xfrm rot="20859970">
            <a:off x="5078110" y="2760438"/>
            <a:ext cx="2319930" cy="369332"/>
          </a:xfrm>
          <a:prstGeom prst="rect">
            <a:avLst/>
          </a:prstGeom>
        </p:spPr>
        <p:txBody>
          <a:bodyPr wrap="none">
            <a:spAutoFit/>
          </a:bodyPr>
          <a:lstStyle/>
          <a:p>
            <a:r>
              <a:rPr lang="en-US" b="1" dirty="0"/>
              <a:t>SR-2 Tinker &amp; Rasor</a:t>
            </a:r>
          </a:p>
        </p:txBody>
      </p:sp>
    </p:spTree>
    <p:extLst>
      <p:ext uri="{BB962C8B-B14F-4D97-AF65-F5344CB8AC3E}">
        <p14:creationId xmlns:p14="http://schemas.microsoft.com/office/powerpoint/2010/main" val="696201631"/>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265" y="304800"/>
            <a:ext cx="7543800" cy="838200"/>
          </a:xfrm>
        </p:spPr>
        <p:txBody>
          <a:bodyPr>
            <a:normAutofit/>
          </a:bodyPr>
          <a:lstStyle/>
          <a:p>
            <a:pPr marL="0" indent="0" algn="ctr">
              <a:buNone/>
            </a:pPr>
            <a:r>
              <a:rPr lang="en-US" sz="4400" dirty="0">
                <a:effectLst/>
                <a:latin typeface="Arial" panose="020B0604020202020204" pitchFamily="34" charset="0"/>
                <a:cs typeface="Arial" panose="020B0604020202020204" pitchFamily="34" charset="0"/>
              </a:rPr>
              <a:t>Different Sized Soil Boxes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5016" y="1338590"/>
            <a:ext cx="6172200" cy="3733800"/>
          </a:xfrm>
          <a:prstGeom prst="rect">
            <a:avLst/>
          </a:prstGeom>
          <a:ln>
            <a:solidFill>
              <a:schemeClr val="tx1"/>
            </a:solidFill>
          </a:ln>
        </p:spPr>
      </p:pic>
      <p:sp>
        <p:nvSpPr>
          <p:cNvPr id="5" name="TextBox 4"/>
          <p:cNvSpPr txBox="1"/>
          <p:nvPr/>
        </p:nvSpPr>
        <p:spPr>
          <a:xfrm>
            <a:off x="1066800" y="5568923"/>
            <a:ext cx="7696200" cy="892552"/>
          </a:xfrm>
          <a:prstGeom prst="rect">
            <a:avLst/>
          </a:prstGeom>
          <a:noFill/>
        </p:spPr>
        <p:txBody>
          <a:bodyPr wrap="square" rtlCol="0">
            <a:spAutoFit/>
          </a:bodyPr>
          <a:lstStyle/>
          <a:p>
            <a:r>
              <a:rPr lang="en-US" u="sng" dirty="0">
                <a:solidFill>
                  <a:schemeClr val="tx1">
                    <a:lumMod val="95000"/>
                    <a:lumOff val="5000"/>
                  </a:schemeClr>
                </a:solidFill>
                <a:latin typeface="Arial" panose="020B0604020202020204" pitchFamily="34" charset="0"/>
                <a:cs typeface="Arial" panose="020B0604020202020204" pitchFamily="34" charset="0"/>
              </a:rPr>
              <a:t>            </a:t>
            </a:r>
            <a:r>
              <a:rPr lang="en-US" u="sng" dirty="0">
                <a:latin typeface="Arial" panose="020B0604020202020204" pitchFamily="34" charset="0"/>
                <a:cs typeface="Arial" panose="020B0604020202020204" pitchFamily="34" charset="0"/>
              </a:rPr>
              <a:t>Surface Area of One Electrode </a:t>
            </a:r>
            <a:r>
              <a:rPr lang="en-US" u="sng" dirty="0"/>
              <a:t>(cm</a:t>
            </a:r>
            <a:r>
              <a:rPr lang="en-US" u="sng" dirty="0">
                <a:latin typeface="+mj-lt"/>
              </a:rPr>
              <a:t>²</a:t>
            </a:r>
            <a:r>
              <a:rPr lang="en-US" u="sng" dirty="0">
                <a:latin typeface="Algerian"/>
              </a:rPr>
              <a:t>)_________________     </a:t>
            </a:r>
          </a:p>
          <a:p>
            <a:r>
              <a:rPr lang="en-US" dirty="0">
                <a:latin typeface="Arial" panose="020B0604020202020204" pitchFamily="34" charset="0"/>
                <a:cs typeface="Arial" panose="020B0604020202020204" pitchFamily="34" charset="0"/>
              </a:rPr>
              <a:t>  Measured Average Distance between Electrodes (cm) = </a:t>
            </a:r>
            <a:r>
              <a:rPr lang="en-US" sz="1050" u="sng" dirty="0">
                <a:latin typeface="Arial" panose="020B0604020202020204" pitchFamily="34" charset="0"/>
                <a:cs typeface="Arial" panose="020B0604020202020204" pitchFamily="34" charset="0"/>
              </a:rPr>
              <a:t>    </a:t>
            </a:r>
            <a:r>
              <a:rPr lang="en-US" sz="1400" u="sng" dirty="0">
                <a:latin typeface="Arial" panose="020B0604020202020204" pitchFamily="34" charset="0"/>
                <a:cs typeface="Arial" panose="020B0604020202020204" pitchFamily="34" charset="0"/>
              </a:rPr>
              <a:t>cm</a:t>
            </a:r>
            <a:r>
              <a:rPr lang="en-US" u="sng" dirty="0">
                <a:latin typeface="Arial" panose="020B0604020202020204" pitchFamily="34" charset="0"/>
                <a:cs typeface="Arial" panose="020B0604020202020204" pitchFamily="34" charset="0"/>
              </a:rPr>
              <a:t>²</a:t>
            </a:r>
            <a:r>
              <a:rPr lang="en-US" sz="1200" u="sng"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 </a:t>
            </a:r>
            <a:r>
              <a:rPr lang="en-US" sz="2000" dirty="0">
                <a:latin typeface="Arial" panose="020B0604020202020204" pitchFamily="34" charset="0"/>
                <a:cs typeface="Arial" panose="020B0604020202020204" pitchFamily="34" charset="0"/>
              </a:rPr>
              <a:t>cm</a:t>
            </a:r>
            <a:endParaRPr lang="en-US" sz="2000" u="sng"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cm</a:t>
            </a:r>
            <a:endParaRPr lang="en-US" sz="2400" dirty="0">
              <a:latin typeface="Arial" panose="020B0604020202020204" pitchFamily="34" charset="0"/>
              <a:cs typeface="Arial" panose="020B0604020202020204" pitchFamily="34" charset="0"/>
            </a:endParaRPr>
          </a:p>
        </p:txBody>
      </p:sp>
      <p:sp>
        <p:nvSpPr>
          <p:cNvPr id="7" name="TextBox 6"/>
          <p:cNvSpPr txBox="1"/>
          <p:nvPr/>
        </p:nvSpPr>
        <p:spPr>
          <a:xfrm>
            <a:off x="1802360" y="1648404"/>
            <a:ext cx="498855" cy="461665"/>
          </a:xfrm>
          <a:prstGeom prst="rect">
            <a:avLst/>
          </a:prstGeom>
          <a:noFill/>
        </p:spPr>
        <p:txBody>
          <a:bodyPr wrap="none" rtlCol="0">
            <a:spAutoFit/>
          </a:bodyPr>
          <a:lstStyle/>
          <a:p>
            <a:r>
              <a:rPr lang="en-US" sz="2400" b="1" dirty="0">
                <a:solidFill>
                  <a:srgbClr val="FFC000"/>
                </a:solidFill>
              </a:rPr>
              <a:t>A.</a:t>
            </a:r>
          </a:p>
        </p:txBody>
      </p:sp>
      <p:sp>
        <p:nvSpPr>
          <p:cNvPr id="8" name="TextBox 7"/>
          <p:cNvSpPr txBox="1"/>
          <p:nvPr/>
        </p:nvSpPr>
        <p:spPr>
          <a:xfrm>
            <a:off x="3694302" y="1880858"/>
            <a:ext cx="481222" cy="461665"/>
          </a:xfrm>
          <a:prstGeom prst="rect">
            <a:avLst/>
          </a:prstGeom>
          <a:noFill/>
        </p:spPr>
        <p:txBody>
          <a:bodyPr wrap="none" rtlCol="0">
            <a:spAutoFit/>
          </a:bodyPr>
          <a:lstStyle/>
          <a:p>
            <a:r>
              <a:rPr lang="en-US" sz="2400" b="1" dirty="0">
                <a:solidFill>
                  <a:srgbClr val="FFC000"/>
                </a:solidFill>
              </a:rPr>
              <a:t>B.</a:t>
            </a:r>
          </a:p>
        </p:txBody>
      </p:sp>
      <p:sp>
        <p:nvSpPr>
          <p:cNvPr id="9" name="TextBox 8"/>
          <p:cNvSpPr txBox="1"/>
          <p:nvPr/>
        </p:nvSpPr>
        <p:spPr>
          <a:xfrm>
            <a:off x="3759567" y="2943880"/>
            <a:ext cx="612668" cy="523220"/>
          </a:xfrm>
          <a:prstGeom prst="rect">
            <a:avLst/>
          </a:prstGeom>
          <a:noFill/>
        </p:spPr>
        <p:txBody>
          <a:bodyPr wrap="none" rtlCol="0">
            <a:spAutoFit/>
          </a:bodyPr>
          <a:lstStyle/>
          <a:p>
            <a:r>
              <a:rPr lang="en-US" sz="2800" b="1" dirty="0">
                <a:solidFill>
                  <a:schemeClr val="bg2"/>
                </a:solidFill>
              </a:rPr>
              <a:t> </a:t>
            </a:r>
            <a:r>
              <a:rPr lang="en-US" sz="2400" b="1" dirty="0">
                <a:solidFill>
                  <a:srgbClr val="FFC000"/>
                </a:solidFill>
              </a:rPr>
              <a:t>C.</a:t>
            </a:r>
          </a:p>
        </p:txBody>
      </p:sp>
      <p:sp>
        <p:nvSpPr>
          <p:cNvPr id="3" name="TextBox 2"/>
          <p:cNvSpPr txBox="1"/>
          <p:nvPr/>
        </p:nvSpPr>
        <p:spPr>
          <a:xfrm>
            <a:off x="3962400" y="3745468"/>
            <a:ext cx="3324135" cy="369332"/>
          </a:xfrm>
          <a:prstGeom prst="rect">
            <a:avLst/>
          </a:prstGeom>
          <a:noFill/>
        </p:spPr>
        <p:txBody>
          <a:bodyPr wrap="square" rtlCol="0">
            <a:spAutoFit/>
          </a:bodyPr>
          <a:lstStyle/>
          <a:p>
            <a:r>
              <a:rPr lang="en-US" b="1" dirty="0">
                <a:solidFill>
                  <a:srgbClr val="FFFF00"/>
                </a:solidFill>
              </a:rPr>
              <a:t>Small Soil Box  A/L = 0.67cm</a:t>
            </a:r>
          </a:p>
        </p:txBody>
      </p:sp>
      <p:sp>
        <p:nvSpPr>
          <p:cNvPr id="11" name="TextBox 10"/>
          <p:cNvSpPr txBox="1"/>
          <p:nvPr/>
        </p:nvSpPr>
        <p:spPr>
          <a:xfrm>
            <a:off x="4101529" y="1648404"/>
            <a:ext cx="3321743" cy="369332"/>
          </a:xfrm>
          <a:prstGeom prst="rect">
            <a:avLst/>
          </a:prstGeom>
          <a:noFill/>
        </p:spPr>
        <p:txBody>
          <a:bodyPr wrap="none" rtlCol="0">
            <a:spAutoFit/>
          </a:bodyPr>
          <a:lstStyle/>
          <a:p>
            <a:r>
              <a:rPr lang="en-US" b="1" dirty="0">
                <a:solidFill>
                  <a:srgbClr val="FFFF00"/>
                </a:solidFill>
              </a:rPr>
              <a:t>Large Soil Box  A/L = 0.57cm</a:t>
            </a:r>
          </a:p>
        </p:txBody>
      </p:sp>
      <p:sp>
        <p:nvSpPr>
          <p:cNvPr id="13" name="TextBox 12"/>
          <p:cNvSpPr txBox="1"/>
          <p:nvPr/>
        </p:nvSpPr>
        <p:spPr>
          <a:xfrm>
            <a:off x="381000" y="5676644"/>
            <a:ext cx="87053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A/L =</a:t>
            </a:r>
          </a:p>
        </p:txBody>
      </p:sp>
      <p:sp>
        <p:nvSpPr>
          <p:cNvPr id="14" name="TextBox 13"/>
          <p:cNvSpPr txBox="1"/>
          <p:nvPr/>
        </p:nvSpPr>
        <p:spPr>
          <a:xfrm>
            <a:off x="152400" y="5184415"/>
            <a:ext cx="88392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The multiplying constant is derived as follows:  </a:t>
            </a:r>
          </a:p>
        </p:txBody>
      </p:sp>
      <p:sp>
        <p:nvSpPr>
          <p:cNvPr id="6" name="Rectangle 5"/>
          <p:cNvSpPr/>
          <p:nvPr/>
        </p:nvSpPr>
        <p:spPr>
          <a:xfrm rot="20636283">
            <a:off x="1234320" y="1951166"/>
            <a:ext cx="2630848" cy="369332"/>
          </a:xfrm>
          <a:prstGeom prst="rect">
            <a:avLst/>
          </a:prstGeom>
        </p:spPr>
        <p:txBody>
          <a:bodyPr wrap="none">
            <a:spAutoFit/>
          </a:bodyPr>
          <a:lstStyle/>
          <a:p>
            <a:r>
              <a:rPr lang="en-US" b="1" dirty="0">
                <a:solidFill>
                  <a:srgbClr val="FFFF00"/>
                </a:solidFill>
              </a:rPr>
              <a:t>Soil Box  A/L = 6.67cm</a:t>
            </a:r>
            <a:endParaRPr lang="en-US" dirty="0"/>
          </a:p>
        </p:txBody>
      </p:sp>
    </p:spTree>
    <p:extLst>
      <p:ext uri="{BB962C8B-B14F-4D97-AF65-F5344CB8AC3E}">
        <p14:creationId xmlns:p14="http://schemas.microsoft.com/office/powerpoint/2010/main" val="3744764077"/>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152400"/>
            <a:ext cx="8839200" cy="2112841"/>
          </a:xfrm>
        </p:spPr>
        <p:txBody>
          <a:bodyPr>
            <a:noAutofit/>
          </a:bodyPr>
          <a:lstStyle/>
          <a:p>
            <a:pPr marL="0" indent="0" algn="ctr">
              <a:buNone/>
            </a:pPr>
            <a:r>
              <a:rPr lang="en-US" sz="4400" dirty="0">
                <a:effectLst/>
                <a:latin typeface="Arial" panose="020B0604020202020204" pitchFamily="34" charset="0"/>
                <a:cs typeface="Arial" panose="020B0604020202020204" pitchFamily="34" charset="0"/>
              </a:rPr>
              <a:t>Calculating </a:t>
            </a:r>
            <a:br>
              <a:rPr lang="en-US" sz="4400" dirty="0">
                <a:effectLst/>
                <a:latin typeface="Arial" panose="020B0604020202020204" pitchFamily="34" charset="0"/>
                <a:cs typeface="Arial" panose="020B0604020202020204" pitchFamily="34" charset="0"/>
              </a:rPr>
            </a:br>
            <a:r>
              <a:rPr lang="en-US" sz="4400" dirty="0">
                <a:effectLst/>
                <a:latin typeface="Arial" panose="020B0604020202020204" pitchFamily="34" charset="0"/>
                <a:cs typeface="Arial" panose="020B0604020202020204" pitchFamily="34" charset="0"/>
              </a:rPr>
              <a:t>the</a:t>
            </a:r>
            <a:br>
              <a:rPr lang="en-US" sz="4400" dirty="0">
                <a:effectLst/>
                <a:latin typeface="Arial" panose="020B0604020202020204" pitchFamily="34" charset="0"/>
                <a:cs typeface="Arial" panose="020B0604020202020204" pitchFamily="34" charset="0"/>
              </a:rPr>
            </a:br>
            <a:r>
              <a:rPr lang="en-US" sz="4400" dirty="0">
                <a:effectLst/>
                <a:latin typeface="Arial" panose="020B0604020202020204" pitchFamily="34" charset="0"/>
                <a:cs typeface="Arial" panose="020B0604020202020204" pitchFamily="34" charset="0"/>
              </a:rPr>
              <a:t> Constant Multiplier</a:t>
            </a:r>
          </a:p>
        </p:txBody>
      </p:sp>
      <p:pic>
        <p:nvPicPr>
          <p:cNvPr id="4100" name="Picture 4" descr="http://www.mcmiller.com/Images/Products/medium/37008_B_LARGESOILBO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095500"/>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5046782"/>
            <a:ext cx="7543800"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For the 2-electrode method, the two interior pins are removed which changes the multiplication factor from 1cm (for the 4-electrode method) to either 0.67cm for the small box or to 0.57cm for the large box. Please see the following link for details:</a:t>
            </a:r>
          </a:p>
          <a:p>
            <a:r>
              <a:rPr lang="en-US" dirty="0">
                <a:latin typeface="Arial" panose="020B0604020202020204" pitchFamily="34" charset="0"/>
                <a:cs typeface="Arial" panose="020B0604020202020204" pitchFamily="34" charset="0"/>
              </a:rPr>
              <a:t> </a:t>
            </a:r>
            <a:endParaRPr lang="en-US" dirty="0"/>
          </a:p>
        </p:txBody>
      </p:sp>
      <p:sp>
        <p:nvSpPr>
          <p:cNvPr id="5" name="TextBox 4"/>
          <p:cNvSpPr txBox="1"/>
          <p:nvPr/>
        </p:nvSpPr>
        <p:spPr>
          <a:xfrm>
            <a:off x="1600200" y="2209800"/>
            <a:ext cx="6400800" cy="212365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Large Soil Box :</a:t>
            </a:r>
          </a:p>
          <a:p>
            <a:r>
              <a:rPr lang="en-US" dirty="0">
                <a:latin typeface="Arial" panose="020B0604020202020204" pitchFamily="34" charset="0"/>
                <a:cs typeface="Arial" panose="020B0604020202020204" pitchFamily="34" charset="0"/>
              </a:rPr>
              <a:t>Cross-sectional area (A) = 3cm x 2.4cm = 7.2cm²</a:t>
            </a:r>
          </a:p>
          <a:p>
            <a:r>
              <a:rPr lang="en-US" dirty="0">
                <a:latin typeface="Arial" panose="020B0604020202020204" pitchFamily="34" charset="0"/>
                <a:cs typeface="Arial" panose="020B0604020202020204" pitchFamily="34" charset="0"/>
              </a:rPr>
              <a:t>Interior pin separation (L) = 7.2cm                                                              A/L = 1 cm</a:t>
            </a:r>
          </a:p>
          <a:p>
            <a:r>
              <a:rPr lang="en-US" dirty="0">
                <a:latin typeface="Arial" panose="020B0604020202020204" pitchFamily="34" charset="0"/>
                <a:cs typeface="Arial" panose="020B0604020202020204" pitchFamily="34" charset="0"/>
              </a:rPr>
              <a:t>So, for the Large Soil Box the multiplier is : </a:t>
            </a:r>
          </a:p>
          <a:p>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A/L = 12.8 square cm / 22.2cm =   </a:t>
            </a:r>
            <a:r>
              <a:rPr lang="en-US" sz="2400" b="1" dirty="0">
                <a:latin typeface="Arial" panose="020B0604020202020204" pitchFamily="34" charset="0"/>
                <a:cs typeface="Arial" panose="020B0604020202020204" pitchFamily="34" charset="0"/>
              </a:rPr>
              <a:t>0.57cm</a:t>
            </a:r>
            <a:endParaRPr lang="en-US" sz="2000" b="1"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274253370"/>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524000"/>
            <a:ext cx="5208421"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856361" y="5334000"/>
            <a:ext cx="5181599" cy="1323439"/>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Resistivity  Formula       </a:t>
            </a:r>
            <a:r>
              <a:rPr lang="el-GR" sz="2000" b="1" dirty="0">
                <a:latin typeface="Arial" panose="020B0604020202020204" pitchFamily="34" charset="0"/>
                <a:cs typeface="Arial" panose="020B0604020202020204" pitchFamily="34" charset="0"/>
              </a:rPr>
              <a:t>ρ</a:t>
            </a:r>
            <a:r>
              <a:rPr lang="en-US" sz="2000" b="1" dirty="0">
                <a:latin typeface="Arial" panose="020B0604020202020204" pitchFamily="34" charset="0"/>
                <a:cs typeface="Arial" panose="020B0604020202020204" pitchFamily="34" charset="0"/>
              </a:rPr>
              <a:t> = R * A/L</a:t>
            </a:r>
          </a:p>
          <a:p>
            <a:r>
              <a:rPr lang="en-US" sz="2000" b="1" dirty="0">
                <a:latin typeface="Arial" panose="020B0604020202020204" pitchFamily="34" charset="0"/>
                <a:cs typeface="Arial" panose="020B0604020202020204" pitchFamily="34" charset="0"/>
              </a:rPr>
              <a:t>        </a:t>
            </a:r>
            <a:r>
              <a:rPr lang="el-GR" sz="2000" b="1" dirty="0">
                <a:latin typeface="Arial" panose="020B0604020202020204" pitchFamily="34" charset="0"/>
                <a:cs typeface="Arial" panose="020B0604020202020204" pitchFamily="34" charset="0"/>
              </a:rPr>
              <a:t>ρ</a:t>
            </a:r>
            <a:r>
              <a:rPr lang="en-US" sz="2000" dirty="0">
                <a:latin typeface="Arial" panose="020B0604020202020204" pitchFamily="34" charset="0"/>
                <a:cs typeface="Arial" panose="020B0604020202020204" pitchFamily="34" charset="0"/>
              </a:rPr>
              <a:t> = resistivity    in ohm.cm</a:t>
            </a:r>
          </a:p>
          <a:p>
            <a:r>
              <a:rPr lang="en-US" sz="2000" dirty="0">
                <a:latin typeface="Arial" panose="020B0604020202020204" pitchFamily="34" charset="0"/>
                <a:cs typeface="Arial" panose="020B0604020202020204" pitchFamily="34" charset="0"/>
              </a:rPr>
              <a:t>        R = Resistance    in ohms</a:t>
            </a:r>
          </a:p>
          <a:p>
            <a:r>
              <a:rPr lang="en-US" sz="2000" dirty="0">
                <a:latin typeface="Arial" panose="020B0604020202020204" pitchFamily="34" charset="0"/>
                <a:cs typeface="Arial" panose="020B0604020202020204" pitchFamily="34" charset="0"/>
              </a:rPr>
              <a:t>     A/L = Multiplying constant    in cm</a:t>
            </a:r>
          </a:p>
        </p:txBody>
      </p:sp>
      <p:sp>
        <p:nvSpPr>
          <p:cNvPr id="3" name="Rectangle 2"/>
          <p:cNvSpPr/>
          <p:nvPr/>
        </p:nvSpPr>
        <p:spPr>
          <a:xfrm>
            <a:off x="4724400" y="2667000"/>
            <a:ext cx="990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4181678" y="3093395"/>
            <a:ext cx="843874" cy="823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txBox="1">
            <a:spLocks/>
          </p:cNvSpPr>
          <p:nvPr/>
        </p:nvSpPr>
        <p:spPr>
          <a:xfrm>
            <a:off x="128081" y="228600"/>
            <a:ext cx="8839200" cy="13716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effectLst/>
                <a:latin typeface="Arial" panose="020B0604020202020204" pitchFamily="34" charset="0"/>
                <a:cs typeface="Arial" panose="020B0604020202020204" pitchFamily="34" charset="0"/>
              </a:rPr>
              <a:t>Two Point Connection</a:t>
            </a:r>
            <a:br>
              <a:rPr lang="en-US" sz="4400" b="1" dirty="0">
                <a:effectLst/>
                <a:latin typeface="Arial" panose="020B0604020202020204" pitchFamily="34" charset="0"/>
                <a:cs typeface="Arial" panose="020B0604020202020204" pitchFamily="34" charset="0"/>
              </a:rPr>
            </a:br>
            <a:r>
              <a:rPr lang="en-US" sz="4400" b="1" dirty="0">
                <a:effectLst/>
                <a:latin typeface="Arial" panose="020B0604020202020204" pitchFamily="34" charset="0"/>
                <a:cs typeface="Arial" panose="020B0604020202020204" pitchFamily="34" charset="0"/>
              </a:rPr>
              <a:t> to a Soil Box</a:t>
            </a:r>
          </a:p>
        </p:txBody>
      </p:sp>
    </p:spTree>
    <p:extLst>
      <p:ext uri="{BB962C8B-B14F-4D97-AF65-F5344CB8AC3E}">
        <p14:creationId xmlns:p14="http://schemas.microsoft.com/office/powerpoint/2010/main" val="3246503468"/>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304800"/>
            <a:ext cx="7543800" cy="914400"/>
          </a:xfrm>
        </p:spPr>
        <p:txBody>
          <a:bodyPr/>
          <a:lstStyle/>
          <a:p>
            <a:pPr marL="0" indent="0" algn="ctr">
              <a:buNone/>
            </a:pPr>
            <a:r>
              <a:rPr lang="en-US" sz="4400" dirty="0">
                <a:effectLst/>
                <a:latin typeface="Arial" panose="020B0604020202020204" pitchFamily="34" charset="0"/>
                <a:cs typeface="Arial" panose="020B0604020202020204" pitchFamily="34" charset="0"/>
              </a:rPr>
              <a:t>Two Point Connection</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990600" y="1447800"/>
            <a:ext cx="7086600" cy="4800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75048399"/>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317" y="76200"/>
            <a:ext cx="7543800" cy="1371600"/>
          </a:xfrm>
        </p:spPr>
        <p:txBody>
          <a:bodyPr>
            <a:noAutofit/>
          </a:bodyPr>
          <a:lstStyle/>
          <a:p>
            <a:pPr marL="0" indent="0" algn="ctr">
              <a:buNone/>
            </a:pPr>
            <a:r>
              <a:rPr lang="en-US" sz="4400" dirty="0">
                <a:effectLst/>
                <a:latin typeface="Arial" panose="020B0604020202020204" pitchFamily="34" charset="0"/>
                <a:cs typeface="Arial" panose="020B0604020202020204" pitchFamily="34" charset="0"/>
              </a:rPr>
              <a:t>Calibrating </a:t>
            </a:r>
            <a:br>
              <a:rPr lang="en-US" sz="4400" dirty="0">
                <a:effectLst/>
                <a:latin typeface="Arial" panose="020B0604020202020204" pitchFamily="34" charset="0"/>
                <a:cs typeface="Arial" panose="020B0604020202020204" pitchFamily="34" charset="0"/>
              </a:rPr>
            </a:br>
            <a:r>
              <a:rPr lang="en-US" sz="4400" dirty="0">
                <a:effectLst/>
                <a:latin typeface="Arial" panose="020B0604020202020204" pitchFamily="34" charset="0"/>
                <a:cs typeface="Arial" panose="020B0604020202020204" pitchFamily="34" charset="0"/>
              </a:rPr>
              <a:t>the Resistivity Meter</a:t>
            </a:r>
          </a:p>
        </p:txBody>
      </p:sp>
      <p:sp>
        <p:nvSpPr>
          <p:cNvPr id="8" name="TextBox 7"/>
          <p:cNvSpPr txBox="1"/>
          <p:nvPr/>
        </p:nvSpPr>
        <p:spPr>
          <a:xfrm>
            <a:off x="1219200" y="1650460"/>
            <a:ext cx="6680034" cy="2308324"/>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Zero the meter by clamping the two leads together, </a:t>
            </a:r>
          </a:p>
          <a:p>
            <a:r>
              <a:rPr lang="en-US" dirty="0">
                <a:latin typeface="Arial" panose="020B0604020202020204" pitchFamily="34" charset="0"/>
                <a:cs typeface="Arial" panose="020B0604020202020204" pitchFamily="34" charset="0"/>
              </a:rPr>
              <a:t>     and adjusting the meter as necessary.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Connect the leads of the meter to the 100</a:t>
            </a:r>
            <a:r>
              <a:rPr lang="el-GR" dirty="0">
                <a:latin typeface="Arial" panose="020B0604020202020204" pitchFamily="34" charset="0"/>
                <a:cs typeface="Arial" panose="020B0604020202020204" pitchFamily="34" charset="0"/>
              </a:rPr>
              <a:t>Ώ</a:t>
            </a:r>
            <a:r>
              <a:rPr lang="en-US" dirty="0">
                <a:latin typeface="Arial" panose="020B0604020202020204" pitchFamily="34" charset="0"/>
                <a:cs typeface="Arial" panose="020B0604020202020204" pitchFamily="34" charset="0"/>
              </a:rPr>
              <a:t> resistor</a:t>
            </a:r>
          </a:p>
          <a:p>
            <a:r>
              <a:rPr lang="en-US" dirty="0">
                <a:latin typeface="Arial" panose="020B0604020202020204" pitchFamily="34" charset="0"/>
                <a:cs typeface="Arial" panose="020B0604020202020204" pitchFamily="34" charset="0"/>
              </a:rPr>
              <a:t>     and read the meter.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Repeat the process with the 200, 500, and 900</a:t>
            </a:r>
            <a:r>
              <a:rPr lang="el-GR" dirty="0">
                <a:latin typeface="Arial" panose="020B0604020202020204" pitchFamily="34" charset="0"/>
                <a:cs typeface="Arial" panose="020B0604020202020204" pitchFamily="34" charset="0"/>
              </a:rPr>
              <a:t>Ώ</a:t>
            </a:r>
            <a:r>
              <a:rPr lang="en-US" dirty="0">
                <a:latin typeface="Arial" panose="020B0604020202020204" pitchFamily="34" charset="0"/>
                <a:cs typeface="Arial" panose="020B0604020202020204" pitchFamily="34" charset="0"/>
              </a:rPr>
              <a:t> resistors.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If the resistance meter readings are with in 10 percent of that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Of the resistor, the meter is functioning satisfactorily.</a:t>
            </a:r>
          </a:p>
          <a:p>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4133910"/>
            <a:ext cx="3075481" cy="2425635"/>
          </a:xfrm>
          <a:prstGeom prst="rect">
            <a:avLst/>
          </a:prstGeom>
        </p:spPr>
      </p:pic>
      <p:sp>
        <p:nvSpPr>
          <p:cNvPr id="12" name="TextBox 11"/>
          <p:cNvSpPr txBox="1"/>
          <p:nvPr/>
        </p:nvSpPr>
        <p:spPr>
          <a:xfrm>
            <a:off x="2703466" y="3733800"/>
            <a:ext cx="4101059"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This is the MCM Miller 400A Meter</a:t>
            </a:r>
          </a:p>
        </p:txBody>
      </p:sp>
      <p:pic>
        <p:nvPicPr>
          <p:cNvPr id="7170" name="Picture 2" descr="J:\hoelld\Resistivity Power Point 2015\Resisitivity\DSCF0099.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876800" y="4081786"/>
            <a:ext cx="3234447" cy="2425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75791"/>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228600"/>
            <a:ext cx="8839199" cy="762000"/>
          </a:xfrm>
        </p:spPr>
        <p:txBody>
          <a:bodyPr/>
          <a:lstStyle/>
          <a:p>
            <a:pPr marL="0" indent="0" algn="ctr">
              <a:buNone/>
            </a:pPr>
            <a:r>
              <a:rPr lang="en-US" sz="4400" dirty="0">
                <a:effectLst/>
                <a:latin typeface="Arial" panose="020B0604020202020204" pitchFamily="34" charset="0"/>
                <a:cs typeface="Arial" panose="020B0604020202020204" pitchFamily="34" charset="0"/>
              </a:rPr>
              <a:t>Resistivity Procedure</a:t>
            </a:r>
            <a:br>
              <a:rPr lang="en-US" sz="4400" dirty="0">
                <a:effectLst/>
                <a:latin typeface="Arial" panose="020B0604020202020204" pitchFamily="34" charset="0"/>
                <a:cs typeface="Arial" panose="020B0604020202020204" pitchFamily="34" charset="0"/>
              </a:rPr>
            </a:br>
            <a:endParaRPr lang="en-US" sz="4400" dirty="0">
              <a:effectLst/>
              <a:latin typeface="Arial" panose="020B0604020202020204" pitchFamily="34" charset="0"/>
              <a:cs typeface="Arial" panose="020B0604020202020204" pitchFamily="34" charset="0"/>
            </a:endParaRPr>
          </a:p>
        </p:txBody>
      </p:sp>
      <p:sp>
        <p:nvSpPr>
          <p:cNvPr id="3" name="TextBox 2"/>
          <p:cNvSpPr txBox="1"/>
          <p:nvPr/>
        </p:nvSpPr>
        <p:spPr>
          <a:xfrm>
            <a:off x="685800" y="969288"/>
            <a:ext cx="7848600" cy="5355312"/>
          </a:xfrm>
          <a:prstGeom prst="rect">
            <a:avLst/>
          </a:prstGeom>
          <a:noFill/>
        </p:spPr>
        <p:txBody>
          <a:bodyPr wrap="square" rtlCol="0">
            <a:spAutoFit/>
          </a:bodyPr>
          <a:lstStyle/>
          <a:p>
            <a:r>
              <a:rPr lang="en-US" b="1" dirty="0"/>
              <a:t>                                            </a:t>
            </a:r>
            <a:r>
              <a:rPr lang="en-US" sz="3600" b="1" dirty="0"/>
              <a:t>14 STEPS</a:t>
            </a:r>
          </a:p>
          <a:p>
            <a:pPr marL="342900" indent="-342900">
              <a:buAutoNum type="arabicPeriod"/>
            </a:pPr>
            <a:r>
              <a:rPr lang="en-US" dirty="0"/>
              <a:t>Obtain  </a:t>
            </a:r>
            <a:r>
              <a:rPr lang="en-US" dirty="0">
                <a:latin typeface="Arial" panose="020B0604020202020204" pitchFamily="34" charset="0"/>
                <a:cs typeface="Arial" panose="020B0604020202020204" pitchFamily="34" charset="0"/>
              </a:rPr>
              <a:t>~</a:t>
            </a:r>
            <a:r>
              <a:rPr lang="en-US" dirty="0"/>
              <a:t>1500 grams of the soil passing the No. 10 sieve.</a:t>
            </a:r>
          </a:p>
          <a:p>
            <a:pPr marL="342900" indent="-342900">
              <a:buAutoNum type="arabicPeriod"/>
            </a:pPr>
            <a:r>
              <a:rPr lang="en-US" dirty="0"/>
              <a:t>Add 150ml of distilled or DI water to the soil.</a:t>
            </a:r>
          </a:p>
          <a:p>
            <a:pPr marL="342900" indent="-342900">
              <a:buAutoNum type="arabicPeriod"/>
            </a:pPr>
            <a:r>
              <a:rPr lang="en-US" dirty="0"/>
              <a:t>Mix thoroughly with non-corrosive equipment.</a:t>
            </a:r>
          </a:p>
          <a:p>
            <a:pPr marL="342900" indent="-342900">
              <a:buAutoNum type="arabicPeriod"/>
            </a:pPr>
            <a:r>
              <a:rPr lang="en-US" dirty="0"/>
              <a:t>Cover the mix in a plastic container and allow it to cure</a:t>
            </a:r>
          </a:p>
          <a:p>
            <a:r>
              <a:rPr lang="en-US" dirty="0"/>
              <a:t>     at least 12 hours.</a:t>
            </a:r>
          </a:p>
          <a:p>
            <a:pPr marL="342900" indent="-342900">
              <a:buAutoNum type="arabicPeriod" startAt="5"/>
            </a:pPr>
            <a:r>
              <a:rPr lang="en-US" dirty="0"/>
              <a:t>Next day, zero the meter per the manufacturer’s  instructions.</a:t>
            </a:r>
          </a:p>
          <a:p>
            <a:pPr marL="342900" indent="-342900">
              <a:buAutoNum type="arabicPeriod" startAt="5"/>
            </a:pPr>
            <a:r>
              <a:rPr lang="en-US" dirty="0"/>
              <a:t>Place the sample in the Soil Box in layers and moderately  compact.  (you can use your fingers)</a:t>
            </a:r>
          </a:p>
          <a:p>
            <a:r>
              <a:rPr lang="en-US" dirty="0"/>
              <a:t>7.  Trim off the excess material with a straight edge.</a:t>
            </a:r>
          </a:p>
          <a:p>
            <a:r>
              <a:rPr lang="en-US" dirty="0"/>
              <a:t>8.  Hook up Soil Box with sample to the Resistance Meter.</a:t>
            </a:r>
          </a:p>
          <a:p>
            <a:r>
              <a:rPr lang="en-US" dirty="0"/>
              <a:t>9.  Measure the resistance. (see manufacturer’s  instructions)</a:t>
            </a:r>
          </a:p>
          <a:p>
            <a:r>
              <a:rPr lang="en-US" dirty="0"/>
              <a:t>10. Calculate and  Record the result.</a:t>
            </a:r>
          </a:p>
          <a:p>
            <a:r>
              <a:rPr lang="en-US" dirty="0"/>
              <a:t>11. Remove the soil from the Soil Box and place it in the mixing bowl.</a:t>
            </a:r>
          </a:p>
          <a:p>
            <a:r>
              <a:rPr lang="en-US" dirty="0"/>
              <a:t>12. Clean the Soil Box with Di water.</a:t>
            </a:r>
          </a:p>
          <a:p>
            <a:r>
              <a:rPr lang="en-US" dirty="0"/>
              <a:t>13. Add 100 mL of distilled water to the sample and mix thoroughly.</a:t>
            </a:r>
          </a:p>
          <a:p>
            <a:r>
              <a:rPr lang="en-US" dirty="0"/>
              <a:t>14. Repeat steps 6 through 13 until a minimum value can be</a:t>
            </a:r>
          </a:p>
          <a:p>
            <a:r>
              <a:rPr lang="en-US" dirty="0"/>
              <a:t>      determined.</a:t>
            </a:r>
          </a:p>
        </p:txBody>
      </p:sp>
    </p:spTree>
    <p:extLst>
      <p:ext uri="{BB962C8B-B14F-4D97-AF65-F5344CB8AC3E}">
        <p14:creationId xmlns:p14="http://schemas.microsoft.com/office/powerpoint/2010/main" val="1518825813"/>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33400" y="2131980"/>
            <a:ext cx="5948357" cy="42688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rot="1263232">
            <a:off x="1770006" y="4229546"/>
            <a:ext cx="748923" cy="369332"/>
          </a:xfrm>
          <a:prstGeom prst="rect">
            <a:avLst/>
          </a:prstGeom>
          <a:noFill/>
        </p:spPr>
        <p:txBody>
          <a:bodyPr wrap="non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b="1" dirty="0">
                <a:ln/>
                <a:solidFill>
                  <a:schemeClr val="accent3"/>
                </a:solidFill>
              </a:rPr>
              <a:t>1500</a:t>
            </a:r>
          </a:p>
        </p:txBody>
      </p:sp>
      <p:sp>
        <p:nvSpPr>
          <p:cNvPr id="6" name="Title 1"/>
          <p:cNvSpPr>
            <a:spLocks noGrp="1"/>
          </p:cNvSpPr>
          <p:nvPr>
            <p:ph type="title"/>
          </p:nvPr>
        </p:nvSpPr>
        <p:spPr>
          <a:xfrm>
            <a:off x="838200" y="163082"/>
            <a:ext cx="7543800" cy="751318"/>
          </a:xfrm>
        </p:spPr>
        <p:txBody>
          <a:bodyPr>
            <a:normAutofit fontScale="90000"/>
          </a:bodyPr>
          <a:lstStyle/>
          <a:p>
            <a:pPr marL="0" indent="0" algn="ctr">
              <a:buNone/>
            </a:pPr>
            <a:r>
              <a:rPr lang="en-US" sz="4900" dirty="0">
                <a:effectLst/>
                <a:latin typeface="Arial" panose="020B0604020202020204" pitchFamily="34" charset="0"/>
                <a:cs typeface="Arial" panose="020B0604020202020204" pitchFamily="34" charset="0"/>
              </a:rPr>
              <a:t>STEP</a:t>
            </a:r>
            <a:r>
              <a:rPr lang="en-US" sz="4400" dirty="0">
                <a:effectLst/>
                <a:latin typeface="Arial" panose="020B0604020202020204" pitchFamily="34" charset="0"/>
                <a:cs typeface="Arial" panose="020B0604020202020204" pitchFamily="34" charset="0"/>
              </a:rPr>
              <a:t> 1.  </a:t>
            </a:r>
            <a:br>
              <a:rPr lang="en-US" sz="4400" dirty="0">
                <a:effectLst/>
                <a:latin typeface="Arial" panose="020B0604020202020204" pitchFamily="34" charset="0"/>
                <a:cs typeface="Arial" panose="020B0604020202020204" pitchFamily="34" charset="0"/>
              </a:rPr>
            </a:br>
            <a:endParaRPr lang="en-US" sz="4900" b="0" dirty="0">
              <a:effectLst/>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5170251" y="3227645"/>
            <a:ext cx="3592749" cy="34017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itle 1"/>
          <p:cNvSpPr txBox="1">
            <a:spLocks/>
          </p:cNvSpPr>
          <p:nvPr/>
        </p:nvSpPr>
        <p:spPr>
          <a:xfrm>
            <a:off x="1154349" y="762000"/>
            <a:ext cx="7543800" cy="1371600"/>
          </a:xfrm>
          <a:prstGeom prst="rect">
            <a:avLst/>
          </a:prstGeom>
          <a:effectLst/>
        </p:spPr>
        <p:txBody>
          <a:bodyPr vert="horz" lIns="91440" tIns="45720" rIns="91440" bIns="45720" rtlCol="0" anchor="t" anchorCtr="0">
            <a:normAutofit fontScale="97500"/>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en-US" sz="4000" b="0" dirty="0">
                <a:effectLst/>
                <a:latin typeface="Arial" panose="020B0604020202020204" pitchFamily="34" charset="0"/>
                <a:cs typeface="Arial" panose="020B0604020202020204" pitchFamily="34" charset="0"/>
              </a:rPr>
              <a:t>Obtain ~1500 grams of Soil passing the No. 10 sieve.</a:t>
            </a:r>
            <a:endParaRPr lang="en-US" sz="4900" b="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9212116"/>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7696200" cy="1295400"/>
          </a:xfrm>
        </p:spPr>
        <p:txBody>
          <a:bodyPr>
            <a:normAutofit fontScale="90000"/>
          </a:bodyPr>
          <a:lstStyle/>
          <a:p>
            <a:pPr marL="0" indent="0" algn="ctr">
              <a:buNone/>
            </a:pPr>
            <a:r>
              <a:rPr lang="en-US" sz="4900" dirty="0">
                <a:effectLst/>
                <a:latin typeface="Arial" panose="020B0604020202020204" pitchFamily="34" charset="0"/>
                <a:cs typeface="Arial" panose="020B0604020202020204" pitchFamily="34" charset="0"/>
              </a:rPr>
              <a:t>STEP 2.</a:t>
            </a:r>
            <a:br>
              <a:rPr lang="en-US" sz="4400" dirty="0">
                <a:effectLst/>
                <a:latin typeface="Arial" panose="020B0604020202020204" pitchFamily="34" charset="0"/>
                <a:cs typeface="Arial" panose="020B0604020202020204" pitchFamily="34" charset="0"/>
              </a:rPr>
            </a:br>
            <a:r>
              <a:rPr lang="en-US" sz="4400" dirty="0">
                <a:effectLst/>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p:sp>
        <p:nvSpPr>
          <p:cNvPr id="4" name="TextBox 3"/>
          <p:cNvSpPr txBox="1"/>
          <p:nvPr/>
        </p:nvSpPr>
        <p:spPr>
          <a:xfrm>
            <a:off x="762000" y="914400"/>
            <a:ext cx="7848600" cy="1200329"/>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Add 150ml of distilled or DI water to the soil.</a:t>
            </a:r>
            <a:endParaRPr lang="en-US" sz="3600"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33400" y="2258755"/>
            <a:ext cx="3657600"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752573" y="3048000"/>
            <a:ext cx="1534394" cy="523220"/>
          </a:xfrm>
          <a:prstGeom prst="rect">
            <a:avLst/>
          </a:prstGeom>
          <a:noFill/>
        </p:spPr>
        <p:txBody>
          <a:bodyPr wrap="none" rtlCol="0">
            <a:spAutoFit/>
          </a:bodyPr>
          <a:lstStyle/>
          <a:p>
            <a:r>
              <a:rPr lang="en-US" sz="2800" b="1" spc="300" dirty="0">
                <a:ln w="11430" cmpd="sng">
                  <a:solidFill>
                    <a:schemeClr val="tx1"/>
                  </a:solidFill>
                  <a:prstDash val="solid"/>
                  <a:miter lim="800000"/>
                </a:ln>
                <a:solidFill>
                  <a:srgbClr val="FFFF00"/>
                </a:solidFill>
                <a:effectLst>
                  <a:glow rad="45500">
                    <a:schemeClr val="accent1">
                      <a:satMod val="220000"/>
                      <a:alpha val="35000"/>
                    </a:schemeClr>
                  </a:glow>
                </a:effectLst>
                <a:latin typeface="Arial" panose="020B0604020202020204" pitchFamily="34" charset="0"/>
                <a:cs typeface="Arial" panose="020B0604020202020204" pitchFamily="34" charset="0"/>
              </a:rPr>
              <a:t>150</a:t>
            </a:r>
            <a:r>
              <a:rPr lang="en-US" sz="28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outerShdw blurRad="50800" dist="50800" dir="5400000" algn="ctr" rotWithShape="0">
                    <a:schemeClr val="tx1"/>
                  </a:outerShdw>
                </a:effectLst>
                <a:latin typeface="Arial" panose="020B0604020202020204" pitchFamily="34" charset="0"/>
                <a:cs typeface="Arial" panose="020B0604020202020204" pitchFamily="34" charset="0"/>
              </a:rPr>
              <a:t> </a:t>
            </a:r>
            <a:r>
              <a:rPr lang="en-US" sz="2800" b="1" spc="300" dirty="0">
                <a:ln w="11430" cmpd="sng">
                  <a:solidFill>
                    <a:schemeClr val="tx1"/>
                  </a:solidFill>
                  <a:prstDash val="solid"/>
                  <a:miter lim="800000"/>
                </a:ln>
                <a:solidFill>
                  <a:srgbClr val="FFFF00"/>
                </a:solidFill>
                <a:effectLst>
                  <a:glow rad="45500">
                    <a:schemeClr val="accent1">
                      <a:satMod val="220000"/>
                      <a:alpha val="35000"/>
                    </a:schemeClr>
                  </a:glow>
                </a:effectLst>
                <a:latin typeface="Arial" panose="020B0604020202020204" pitchFamily="34" charset="0"/>
                <a:cs typeface="Arial" panose="020B0604020202020204" pitchFamily="34" charset="0"/>
              </a:rPr>
              <a:t>ml</a:t>
            </a:r>
          </a:p>
        </p:txBody>
      </p:sp>
      <p:sp>
        <p:nvSpPr>
          <p:cNvPr id="7" name="Right Arrow 6"/>
          <p:cNvSpPr/>
          <p:nvPr/>
        </p:nvSpPr>
        <p:spPr>
          <a:xfrm rot="21217110">
            <a:off x="1219199" y="3541737"/>
            <a:ext cx="978408" cy="299966"/>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2251953" y="3441710"/>
            <a:ext cx="457200" cy="200055"/>
          </a:xfrm>
          <a:prstGeom prst="rect">
            <a:avLst/>
          </a:prstGeom>
          <a:noFill/>
        </p:spPr>
        <p:txBody>
          <a:bodyPr wrap="square" rtlCol="0">
            <a:spAutoFit/>
          </a:bodyPr>
          <a:lstStyle/>
          <a:p>
            <a:r>
              <a:rPr lang="en-US" sz="700" b="1" dirty="0">
                <a:solidFill>
                  <a:schemeClr val="bg1"/>
                </a:solidFill>
              </a:rPr>
              <a:t>150</a:t>
            </a:r>
          </a:p>
        </p:txBody>
      </p:sp>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rot="510505">
            <a:off x="3810000" y="2768779"/>
            <a:ext cx="4723860" cy="3467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45566445"/>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381000"/>
            <a:ext cx="7543800" cy="685800"/>
          </a:xfrm>
        </p:spPr>
        <p:txBody>
          <a:bodyPr>
            <a:noAutofit/>
          </a:bodyPr>
          <a:lstStyle/>
          <a:p>
            <a:pPr marL="0" indent="0" algn="ctr">
              <a:buNone/>
            </a:pPr>
            <a:r>
              <a:rPr lang="en-US" sz="4400" b="0"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SOIL CORROSION</a:t>
            </a:r>
          </a:p>
        </p:txBody>
      </p:sp>
      <p:sp>
        <p:nvSpPr>
          <p:cNvPr id="2" name="Content Placeholder 1"/>
          <p:cNvSpPr>
            <a:spLocks noGrp="1"/>
          </p:cNvSpPr>
          <p:nvPr>
            <p:ph sz="quarter" idx="13"/>
          </p:nvPr>
        </p:nvSpPr>
        <p:spPr>
          <a:xfrm>
            <a:off x="723900" y="1676400"/>
            <a:ext cx="7696200" cy="4953000"/>
          </a:xfrm>
        </p:spPr>
        <p:txBody>
          <a:bodyPr>
            <a:normAutofit fontScale="85000" lnSpcReduction="10000"/>
          </a:bodyPr>
          <a:lstStyle/>
          <a:p>
            <a:pPr>
              <a:buFont typeface="Wingdings" panose="05000000000000000000" pitchFamily="2" charset="2"/>
              <a:buChar char="§"/>
            </a:pPr>
            <a:r>
              <a:rPr lang="en-US" sz="1600" b="1" dirty="0">
                <a:effectLst/>
                <a:latin typeface="Arial" panose="020B0604020202020204" pitchFamily="34" charset="0"/>
                <a:cs typeface="Arial" panose="020B0604020202020204" pitchFamily="34" charset="0"/>
              </a:rPr>
              <a:t>pH (acidity)</a:t>
            </a:r>
            <a:r>
              <a:rPr lang="en-US" sz="1600" dirty="0">
                <a:effectLst/>
                <a:latin typeface="Arial" panose="020B0604020202020204" pitchFamily="34" charset="0"/>
                <a:cs typeface="Arial" panose="020B0604020202020204" pitchFamily="34" charset="0"/>
              </a:rPr>
              <a:t> -  Soils can have a wide range of acidity, reaching anywhere from 2.5 to 10.  As pH levels of 5 or below can lead to extreme corrosion rates and premature pitting of metallic objects, a neutral pH of about 7 is most desirable to minimize this potential for damage. </a:t>
            </a:r>
          </a:p>
          <a:p>
            <a:pPr>
              <a:buFont typeface="Wingdings" panose="05000000000000000000" pitchFamily="2" charset="2"/>
              <a:buChar char="§"/>
            </a:pPr>
            <a:endParaRPr lang="en-US" sz="1600" dirty="0">
              <a:effectLst/>
              <a:latin typeface="Arial" panose="020B0604020202020204" pitchFamily="34" charset="0"/>
              <a:cs typeface="Arial" panose="020B0604020202020204" pitchFamily="34" charset="0"/>
            </a:endParaRPr>
          </a:p>
          <a:p>
            <a:pPr>
              <a:buFont typeface="Wingdings" panose="05000000000000000000" pitchFamily="2" charset="2"/>
              <a:buChar char="§"/>
            </a:pPr>
            <a:r>
              <a:rPr lang="en-US" sz="1600" b="1" dirty="0">
                <a:effectLst/>
                <a:latin typeface="Arial" panose="020B0604020202020204" pitchFamily="34" charset="0"/>
                <a:cs typeface="Arial" panose="020B0604020202020204" pitchFamily="34" charset="0"/>
              </a:rPr>
              <a:t>Sulfate and Sulfides - </a:t>
            </a:r>
            <a:r>
              <a:rPr lang="en-US" sz="1600" dirty="0">
                <a:effectLst/>
                <a:latin typeface="Arial" panose="020B0604020202020204" pitchFamily="34" charset="0"/>
                <a:cs typeface="Arial" panose="020B0604020202020204" pitchFamily="34" charset="0"/>
              </a:rPr>
              <a:t>Sulfates can attack concrete and chemically change the binding compounds causing expansion, cracking, and loss of strength. If you have ever seen a white powdery substance on a concrete surface you have probably seen evidence of a sulfate attack.</a:t>
            </a:r>
            <a:r>
              <a:rPr lang="en-US" sz="1600" b="1" dirty="0">
                <a:effectLst/>
                <a:latin typeface="Arial" panose="020B0604020202020204" pitchFamily="34" charset="0"/>
                <a:cs typeface="Arial" panose="020B0604020202020204" pitchFamily="34" charset="0"/>
              </a:rPr>
              <a:t>  </a:t>
            </a:r>
          </a:p>
          <a:p>
            <a:pPr marL="18288" indent="0">
              <a:buNone/>
            </a:pPr>
            <a:endParaRPr lang="en-US" sz="1600" b="1" dirty="0">
              <a:effectLst/>
              <a:latin typeface="Arial" panose="020B0604020202020204" pitchFamily="34" charset="0"/>
              <a:cs typeface="Arial" panose="020B0604020202020204" pitchFamily="34" charset="0"/>
            </a:endParaRPr>
          </a:p>
          <a:p>
            <a:pPr>
              <a:buFont typeface="Wingdings" panose="05000000000000000000" pitchFamily="2" charset="2"/>
              <a:buChar char="§"/>
            </a:pPr>
            <a:r>
              <a:rPr lang="en-US" sz="1600" b="1" dirty="0">
                <a:effectLst/>
                <a:latin typeface="Arial" panose="020B0604020202020204" pitchFamily="34" charset="0"/>
                <a:cs typeface="Arial" panose="020B0604020202020204" pitchFamily="34" charset="0"/>
              </a:rPr>
              <a:t>Chlorides - </a:t>
            </a:r>
            <a:r>
              <a:rPr lang="en-US" sz="1600" dirty="0">
                <a:effectLst/>
                <a:latin typeface="Arial" panose="020B0604020202020204" pitchFamily="34" charset="0"/>
                <a:cs typeface="Arial" panose="020B0604020202020204" pitchFamily="34" charset="0"/>
              </a:rPr>
              <a:t>Chloride can destroy the stable layers of protection that can naturally form on the surfaces of some metals, exposing the unprotected metal to further corrosion. In reinforced concrete structures, chloride can migrate through the concrete causing the rebar to begin corroding and swelling, subsequently causing the surrounding concrete to crack and break apart.</a:t>
            </a:r>
          </a:p>
          <a:p>
            <a:pPr marL="45720" indent="0">
              <a:buNone/>
            </a:pPr>
            <a:endParaRPr lang="en-US" sz="1600" b="1" dirty="0">
              <a:effectLst/>
              <a:latin typeface="Arial" panose="020B0604020202020204" pitchFamily="34" charset="0"/>
              <a:cs typeface="Arial" panose="020B0604020202020204" pitchFamily="34" charset="0"/>
            </a:endParaRPr>
          </a:p>
          <a:p>
            <a:pPr>
              <a:buFont typeface="Wingdings" panose="05000000000000000000" pitchFamily="2" charset="2"/>
              <a:buChar char="§"/>
            </a:pPr>
            <a:r>
              <a:rPr lang="en-US" sz="1600" b="1" dirty="0">
                <a:effectLst/>
                <a:latin typeface="Arial" panose="020B0604020202020204" pitchFamily="34" charset="0"/>
                <a:cs typeface="Arial" panose="020B0604020202020204" pitchFamily="34" charset="0"/>
              </a:rPr>
              <a:t>Moisture Content &amp; Resistivity</a:t>
            </a:r>
            <a:r>
              <a:rPr lang="en-US" sz="1600" dirty="0">
                <a:effectLst/>
                <a:latin typeface="Arial" panose="020B0604020202020204" pitchFamily="34" charset="0"/>
                <a:cs typeface="Arial" panose="020B0604020202020204" pitchFamily="34" charset="0"/>
              </a:rPr>
              <a:t> – Moisture content is a more important factor in soil corrosivity than any other variable.  As water is one of the three components necessary for electrochemical corrosion (the other two being oxygen and metal), corrosion will not occur if the soil is completely dry.  </a:t>
            </a:r>
          </a:p>
          <a:p>
            <a:pPr>
              <a:buFont typeface="Wingdings" panose="05000000000000000000" pitchFamily="2" charset="2"/>
              <a:buChar char="§"/>
            </a:pPr>
            <a:r>
              <a:rPr lang="en-US" sz="1600" dirty="0">
                <a:effectLst/>
                <a:latin typeface="Arial" panose="020B0604020202020204" pitchFamily="34" charset="0"/>
                <a:cs typeface="Arial" panose="020B0604020202020204" pitchFamily="34" charset="0"/>
              </a:rPr>
              <a:t>Experimental evidence dictates that an increased moisture content decreases resistivity of soils, in turn increasing their corrosive potential.   Note that when the saturation point of the soil is reached, additional moisture has little or no effect on resistivity. </a:t>
            </a:r>
            <a:endParaRPr lang="en-US" sz="1600" b="1" dirty="0">
              <a:effectLst/>
              <a:latin typeface="Arial" panose="020B0604020202020204" pitchFamily="34" charset="0"/>
              <a:cs typeface="Arial" panose="020B0604020202020204" pitchFamily="34" charset="0"/>
            </a:endParaRPr>
          </a:p>
          <a:p>
            <a:pPr>
              <a:buFont typeface="Wingdings" panose="05000000000000000000" pitchFamily="2" charset="2"/>
              <a:buChar char="§"/>
            </a:pPr>
            <a:endParaRPr lang="en-US" sz="1600" b="1" dirty="0">
              <a:effectLst/>
              <a:latin typeface="Arial" panose="020B0604020202020204" pitchFamily="34" charset="0"/>
              <a:cs typeface="Arial" panose="020B0604020202020204" pitchFamily="34" charset="0"/>
            </a:endParaRPr>
          </a:p>
          <a:p>
            <a:pPr>
              <a:buFont typeface="Wingdings" panose="05000000000000000000" pitchFamily="2" charset="2"/>
              <a:buChar char="§"/>
            </a:pPr>
            <a:endParaRPr lang="en-US" sz="1600" dirty="0">
              <a:effectLst/>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sp>
        <p:nvSpPr>
          <p:cNvPr id="4" name="TextBox 3"/>
          <p:cNvSpPr txBox="1"/>
          <p:nvPr/>
        </p:nvSpPr>
        <p:spPr>
          <a:xfrm>
            <a:off x="381000" y="1186934"/>
            <a:ext cx="8382000"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What causes CORROSION in soils?</a:t>
            </a:r>
          </a:p>
        </p:txBody>
      </p:sp>
    </p:spTree>
    <p:extLst>
      <p:ext uri="{BB962C8B-B14F-4D97-AF65-F5344CB8AC3E}">
        <p14:creationId xmlns:p14="http://schemas.microsoft.com/office/powerpoint/2010/main" val="1142557776"/>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353" y="335846"/>
            <a:ext cx="7543800" cy="730954"/>
          </a:xfrm>
        </p:spPr>
        <p:txBody>
          <a:bodyPr/>
          <a:lstStyle/>
          <a:p>
            <a:pPr marL="0" indent="0" algn="ctr">
              <a:buNone/>
            </a:pPr>
            <a:r>
              <a:rPr lang="en-US" sz="4400" dirty="0">
                <a:effectLst/>
                <a:latin typeface="Arial" panose="020B0604020202020204" pitchFamily="34" charset="0"/>
                <a:cs typeface="Arial" panose="020B0604020202020204" pitchFamily="34" charset="0"/>
              </a:rPr>
              <a:t>STEP 3.</a:t>
            </a:r>
            <a:endParaRPr lang="en-US" sz="4400" b="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905000" y="2393246"/>
            <a:ext cx="5494506" cy="4083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066800" y="990600"/>
            <a:ext cx="7543800" cy="13716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en-US" sz="3600" b="0" dirty="0">
                <a:effectLst/>
                <a:latin typeface="Arial" panose="020B0604020202020204" pitchFamily="34" charset="0"/>
                <a:cs typeface="Arial" panose="020B0604020202020204" pitchFamily="34" charset="0"/>
              </a:rPr>
              <a:t>Mix thoroughly with non-corrosive equipment</a:t>
            </a:r>
            <a:endParaRPr lang="en-US" sz="44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7013437"/>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7558"/>
            <a:ext cx="7543800" cy="914400"/>
          </a:xfrm>
        </p:spPr>
        <p:txBody>
          <a:bodyPr/>
          <a:lstStyle/>
          <a:p>
            <a:pPr marL="0" indent="0" algn="ctr">
              <a:buNone/>
            </a:pPr>
            <a:r>
              <a:rPr lang="en-US" sz="4400" dirty="0">
                <a:effectLst/>
                <a:latin typeface="Arial" panose="020B0604020202020204" pitchFamily="34" charset="0"/>
                <a:cs typeface="Arial" panose="020B0604020202020204" pitchFamily="34" charset="0"/>
              </a:rPr>
              <a:t>STEP 4.</a:t>
            </a:r>
            <a:r>
              <a:rPr lang="en-US" sz="5400" dirty="0">
                <a:effectLst/>
                <a:latin typeface="Arial" panose="020B0604020202020204" pitchFamily="34" charset="0"/>
                <a:cs typeface="Arial" panose="020B0604020202020204" pitchFamily="34" charset="0"/>
              </a:rPr>
              <a:t> </a:t>
            </a:r>
            <a:endParaRPr lang="en-US" sz="3600" dirty="0"/>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57200" y="2514600"/>
            <a:ext cx="44958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rot="595118">
            <a:off x="3904731" y="2842684"/>
            <a:ext cx="4343400" cy="33334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3924268" y="4051012"/>
            <a:ext cx="4578497" cy="584775"/>
          </a:xfrm>
          <a:prstGeom prst="rect">
            <a:avLst/>
          </a:prstGeom>
          <a:noFill/>
        </p:spPr>
        <p:txBody>
          <a:bodyPr wrap="none" rtlCol="0">
            <a:spAutoFit/>
          </a:bodyPr>
          <a:lstStyle/>
          <a:p>
            <a:r>
              <a:rPr lang="en-US" sz="3200" b="1" dirty="0">
                <a:solidFill>
                  <a:srgbClr val="FFFF00"/>
                </a:solidFill>
                <a:latin typeface="Arial" panose="020B0604020202020204" pitchFamily="34" charset="0"/>
                <a:cs typeface="Arial" panose="020B0604020202020204" pitchFamily="34" charset="0"/>
              </a:rPr>
              <a:t>Allow to cure 12 hours</a:t>
            </a:r>
          </a:p>
        </p:txBody>
      </p:sp>
      <p:sp>
        <p:nvSpPr>
          <p:cNvPr id="6" name="TextBox 5"/>
          <p:cNvSpPr txBox="1"/>
          <p:nvPr/>
        </p:nvSpPr>
        <p:spPr>
          <a:xfrm>
            <a:off x="931462" y="1191958"/>
            <a:ext cx="7571303" cy="1200329"/>
          </a:xfrm>
          <a:prstGeom prst="rect">
            <a:avLst/>
          </a:prstGeom>
          <a:noFill/>
        </p:spPr>
        <p:txBody>
          <a:bodyPr wrap="none" rtlCol="0">
            <a:spAutoFit/>
          </a:bodyPr>
          <a:lstStyle/>
          <a:p>
            <a:r>
              <a:rPr lang="en-US" sz="3600" dirty="0">
                <a:latin typeface="Arial" panose="020B0604020202020204" pitchFamily="34" charset="0"/>
                <a:cs typeface="Arial" panose="020B0604020202020204" pitchFamily="34" charset="0"/>
              </a:rPr>
              <a:t>Cover the mix in a plastic container </a:t>
            </a:r>
          </a:p>
          <a:p>
            <a:r>
              <a:rPr lang="en-US" sz="3600" dirty="0">
                <a:latin typeface="Arial" panose="020B0604020202020204" pitchFamily="34" charset="0"/>
                <a:cs typeface="Arial" panose="020B0604020202020204" pitchFamily="34" charset="0"/>
              </a:rPr>
              <a:t>and allow it to cure at least 12 hours</a:t>
            </a:r>
            <a:endParaRPr lang="en-US" sz="3600" dirty="0"/>
          </a:p>
        </p:txBody>
      </p:sp>
    </p:spTree>
    <p:extLst>
      <p:ext uri="{BB962C8B-B14F-4D97-AF65-F5344CB8AC3E}">
        <p14:creationId xmlns:p14="http://schemas.microsoft.com/office/powerpoint/2010/main" val="2509523735"/>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543800" cy="838200"/>
          </a:xfrm>
        </p:spPr>
        <p:txBody>
          <a:bodyPr>
            <a:normAutofit fontScale="90000"/>
          </a:bodyPr>
          <a:lstStyle/>
          <a:p>
            <a:pPr marL="0" indent="0" algn="ctr">
              <a:buNone/>
            </a:pPr>
            <a:r>
              <a:rPr lang="en-US" sz="4900" dirty="0">
                <a:effectLst/>
                <a:latin typeface="Arial" panose="020B0604020202020204" pitchFamily="34" charset="0"/>
                <a:cs typeface="Arial" panose="020B0604020202020204" pitchFamily="34" charset="0"/>
              </a:rPr>
              <a:t>STEP 5</a:t>
            </a:r>
            <a:r>
              <a:rPr lang="en-US" sz="6000" dirty="0">
                <a:effectLst/>
                <a:latin typeface="Arial" panose="020B0604020202020204" pitchFamily="34" charset="0"/>
                <a:cs typeface="Arial" panose="020B0604020202020204" pitchFamily="34" charset="0"/>
              </a:rPr>
              <a:t>.</a:t>
            </a:r>
            <a:r>
              <a:rPr lang="en-US" sz="5400" dirty="0">
                <a:effectLst/>
                <a:latin typeface="Arial" panose="020B0604020202020204" pitchFamily="34" charset="0"/>
                <a:cs typeface="Arial" panose="020B0604020202020204" pitchFamily="34" charset="0"/>
              </a:rPr>
              <a:t>  </a:t>
            </a:r>
            <a:br>
              <a:rPr lang="en-US" sz="5400" dirty="0">
                <a:effectLst/>
                <a:latin typeface="Arial" panose="020B0604020202020204" pitchFamily="34" charset="0"/>
                <a:cs typeface="Arial" panose="020B0604020202020204" pitchFamily="34" charset="0"/>
              </a:rPr>
            </a:br>
            <a:endParaRPr lang="en-US" sz="4000" b="0"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371600" y="2362200"/>
            <a:ext cx="6273800" cy="3962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4717915" y="3292119"/>
            <a:ext cx="343711" cy="215444"/>
          </a:xfrm>
          <a:prstGeom prst="rect">
            <a:avLst/>
          </a:prstGeom>
          <a:noFill/>
        </p:spPr>
        <p:txBody>
          <a:bodyPr wrap="square" rtlCol="0">
            <a:spAutoFit/>
          </a:bodyPr>
          <a:lstStyle/>
          <a:p>
            <a:r>
              <a:rPr lang="en-US" sz="800" b="1" dirty="0"/>
              <a:t>0</a:t>
            </a:r>
          </a:p>
        </p:txBody>
      </p:sp>
      <p:sp>
        <p:nvSpPr>
          <p:cNvPr id="6" name="TextBox 5"/>
          <p:cNvSpPr txBox="1"/>
          <p:nvPr/>
        </p:nvSpPr>
        <p:spPr>
          <a:xfrm>
            <a:off x="4704945" y="3307451"/>
            <a:ext cx="253596" cy="461665"/>
          </a:xfrm>
          <a:prstGeom prst="rect">
            <a:avLst/>
          </a:prstGeom>
          <a:noFill/>
        </p:spPr>
        <p:txBody>
          <a:bodyPr wrap="none" rtlCol="0">
            <a:spAutoFit/>
          </a:bodyPr>
          <a:lstStyle/>
          <a:p>
            <a:r>
              <a:rPr lang="en-US" sz="2400" dirty="0"/>
              <a:t>I</a:t>
            </a:r>
          </a:p>
        </p:txBody>
      </p:sp>
      <p:sp>
        <p:nvSpPr>
          <p:cNvPr id="7" name="Title 1"/>
          <p:cNvSpPr txBox="1">
            <a:spLocks/>
          </p:cNvSpPr>
          <p:nvPr/>
        </p:nvSpPr>
        <p:spPr>
          <a:xfrm>
            <a:off x="994521" y="992221"/>
            <a:ext cx="7543800" cy="1371600"/>
          </a:xfrm>
          <a:prstGeom prst="rect">
            <a:avLst/>
          </a:prstGeom>
          <a:effectLst/>
        </p:spPr>
        <p:txBody>
          <a:bodyPr vert="horz" lIns="91440" tIns="45720" rIns="91440" bIns="45720" rtlCol="0" anchor="t" anchorCtr="0">
            <a:normAutofit fontScale="97500"/>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en-US" sz="4000" b="0" dirty="0">
                <a:effectLst/>
                <a:latin typeface="Arial" panose="020B0604020202020204" pitchFamily="34" charset="0"/>
                <a:cs typeface="Arial" panose="020B0604020202020204" pitchFamily="34" charset="0"/>
              </a:rPr>
              <a:t>Next day, zero the meter per the manufacturer’s instructions.</a:t>
            </a:r>
            <a:endParaRPr lang="en-US" sz="4000" b="0" dirty="0"/>
          </a:p>
        </p:txBody>
      </p:sp>
    </p:spTree>
    <p:extLst>
      <p:ext uri="{BB962C8B-B14F-4D97-AF65-F5344CB8AC3E}">
        <p14:creationId xmlns:p14="http://schemas.microsoft.com/office/powerpoint/2010/main" val="4018356617"/>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 y="381000"/>
            <a:ext cx="8864600" cy="685800"/>
          </a:xfrm>
        </p:spPr>
        <p:txBody>
          <a:bodyPr>
            <a:normAutofit fontScale="90000"/>
          </a:bodyPr>
          <a:lstStyle/>
          <a:p>
            <a:pPr marL="0" indent="0" algn="ctr">
              <a:buNone/>
            </a:pPr>
            <a:r>
              <a:rPr lang="en-US" sz="4900" dirty="0">
                <a:effectLst/>
                <a:latin typeface="Arial" panose="020B0604020202020204" pitchFamily="34" charset="0"/>
                <a:cs typeface="Arial" panose="020B0604020202020204" pitchFamily="34" charset="0"/>
              </a:rPr>
              <a:t>STEP</a:t>
            </a:r>
            <a:r>
              <a:rPr lang="en-US" sz="4400" dirty="0">
                <a:effectLst/>
                <a:latin typeface="Arial" panose="020B0604020202020204" pitchFamily="34" charset="0"/>
                <a:cs typeface="Arial" panose="020B0604020202020204" pitchFamily="34" charset="0"/>
              </a:rPr>
              <a:t> </a:t>
            </a:r>
            <a:r>
              <a:rPr lang="en-US" sz="4900" dirty="0">
                <a:effectLst/>
                <a:latin typeface="Arial" panose="020B0604020202020204" pitchFamily="34" charset="0"/>
                <a:cs typeface="Arial" panose="020B0604020202020204" pitchFamily="34" charset="0"/>
              </a:rPr>
              <a:t>6</a:t>
            </a:r>
            <a:r>
              <a:rPr lang="en-US" sz="4400" dirty="0">
                <a:effectLst/>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73484" y="2272326"/>
            <a:ext cx="4234632" cy="3175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990600" y="1066800"/>
            <a:ext cx="7212231" cy="1754326"/>
          </a:xfrm>
          <a:prstGeom prst="rect">
            <a:avLst/>
          </a:prstGeom>
          <a:noFill/>
        </p:spPr>
        <p:txBody>
          <a:bodyPr wrap="none" rtlCol="0">
            <a:spAutoFit/>
          </a:bodyPr>
          <a:lstStyle/>
          <a:p>
            <a:r>
              <a:rPr lang="en-US" sz="3600" dirty="0">
                <a:latin typeface="Arial" panose="020B0604020202020204" pitchFamily="34" charset="0"/>
                <a:cs typeface="Arial" panose="020B0604020202020204" pitchFamily="34" charset="0"/>
              </a:rPr>
              <a:t>Place the sample in the Soil box </a:t>
            </a:r>
          </a:p>
          <a:p>
            <a:r>
              <a:rPr lang="en-US" sz="3600" dirty="0">
                <a:latin typeface="Arial" panose="020B0604020202020204" pitchFamily="34" charset="0"/>
                <a:cs typeface="Arial" panose="020B0604020202020204" pitchFamily="34" charset="0"/>
              </a:rPr>
              <a:t>in layers and moderately compact.</a:t>
            </a:r>
          </a:p>
          <a:p>
            <a:r>
              <a:rPr lang="en-US" sz="3600" dirty="0">
                <a:latin typeface="Arial" panose="020B0604020202020204" pitchFamily="34" charset="0"/>
                <a:cs typeface="Arial" panose="020B0604020202020204" pitchFamily="34" charset="0"/>
              </a:rPr>
              <a:t>  </a:t>
            </a:r>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2743200" y="4049950"/>
            <a:ext cx="2832241" cy="2483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5181600" y="2438400"/>
            <a:ext cx="3744936"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(you can use your fingers)</a:t>
            </a:r>
          </a:p>
        </p:txBody>
      </p:sp>
      <p:sp>
        <p:nvSpPr>
          <p:cNvPr id="8" name="TextBox 7"/>
          <p:cNvSpPr txBox="1"/>
          <p:nvPr/>
        </p:nvSpPr>
        <p:spPr>
          <a:xfrm rot="18454828">
            <a:off x="3627026" y="5397536"/>
            <a:ext cx="1688283" cy="369332"/>
          </a:xfrm>
          <a:prstGeom prst="rect">
            <a:avLst/>
          </a:prstGeom>
          <a:noFill/>
        </p:spPr>
        <p:txBody>
          <a:bodyPr wrap="none" rtlCol="0">
            <a:spAutoFit/>
          </a:bodyPr>
          <a:lstStyle/>
          <a:p>
            <a:r>
              <a:rPr lang="en-US" dirty="0"/>
              <a:t>Compacting</a:t>
            </a:r>
          </a:p>
        </p:txBody>
      </p:sp>
      <p:pic>
        <p:nvPicPr>
          <p:cNvPr id="3074" name="Picture 2" descr="J:\hoelld\Resistivity Power Point 2015\Resisitivity\DSCF0081.JPG"/>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132336" y="2933700"/>
            <a:ext cx="3689030" cy="2781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7889525"/>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434" y="381000"/>
            <a:ext cx="8839200" cy="685800"/>
          </a:xfrm>
        </p:spPr>
        <p:txBody>
          <a:bodyPr>
            <a:normAutofit fontScale="90000"/>
          </a:bodyPr>
          <a:lstStyle/>
          <a:p>
            <a:pPr marL="0" indent="0" algn="ctr">
              <a:buNone/>
            </a:pPr>
            <a:r>
              <a:rPr lang="en-US" sz="4900" dirty="0">
                <a:effectLst/>
                <a:latin typeface="Arial" panose="020B0604020202020204" pitchFamily="34" charset="0"/>
                <a:cs typeface="Arial" panose="020B0604020202020204" pitchFamily="34" charset="0"/>
              </a:rPr>
              <a:t>STEP</a:t>
            </a:r>
            <a:r>
              <a:rPr lang="en-US" sz="4400" dirty="0">
                <a:effectLst/>
                <a:latin typeface="Arial" panose="020B0604020202020204" pitchFamily="34" charset="0"/>
                <a:cs typeface="Arial" panose="020B0604020202020204" pitchFamily="34" charset="0"/>
              </a:rPr>
              <a:t> </a:t>
            </a:r>
            <a:r>
              <a:rPr lang="en-US" sz="4900" dirty="0">
                <a:effectLst/>
                <a:latin typeface="Arial" panose="020B0604020202020204" pitchFamily="34" charset="0"/>
                <a:cs typeface="Arial" panose="020B0604020202020204" pitchFamily="34" charset="0"/>
              </a:rPr>
              <a:t>7</a:t>
            </a:r>
            <a:r>
              <a:rPr lang="en-US" sz="4400" dirty="0">
                <a:effectLst/>
                <a:latin typeface="Arial" panose="020B0604020202020204" pitchFamily="34" charset="0"/>
                <a:cs typeface="Arial" panose="020B0604020202020204" pitchFamily="34" charset="0"/>
              </a:rPr>
              <a:t>.</a:t>
            </a:r>
          </a:p>
        </p:txBody>
      </p:sp>
      <p:sp>
        <p:nvSpPr>
          <p:cNvPr id="3" name="TextBox 2"/>
          <p:cNvSpPr txBox="1"/>
          <p:nvPr/>
        </p:nvSpPr>
        <p:spPr>
          <a:xfrm>
            <a:off x="1600200" y="1212501"/>
            <a:ext cx="5955669" cy="1200329"/>
          </a:xfrm>
          <a:prstGeom prst="rect">
            <a:avLst/>
          </a:prstGeom>
          <a:noFill/>
        </p:spPr>
        <p:txBody>
          <a:bodyPr wrap="none" rtlCol="0">
            <a:spAutoFit/>
          </a:bodyPr>
          <a:lstStyle/>
          <a:p>
            <a:r>
              <a:rPr lang="en-US" sz="3600" dirty="0">
                <a:latin typeface="Arial" panose="020B0604020202020204" pitchFamily="34" charset="0"/>
                <a:cs typeface="Arial" panose="020B0604020202020204" pitchFamily="34" charset="0"/>
              </a:rPr>
              <a:t>Trim off the excess material </a:t>
            </a:r>
          </a:p>
          <a:p>
            <a:r>
              <a:rPr lang="en-US" sz="3600" dirty="0">
                <a:latin typeface="Arial" panose="020B0604020202020204" pitchFamily="34" charset="0"/>
                <a:cs typeface="Arial" panose="020B0604020202020204" pitchFamily="34" charset="0"/>
              </a:rPr>
              <a:t>with a straight edge.</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62000" y="2489030"/>
            <a:ext cx="5257800" cy="37593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descr="J:\hoelld\Resistivity Power Point 2015\Resisitivity\DSCF0098.JP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711978">
            <a:off x="4667621" y="3322683"/>
            <a:ext cx="3733800" cy="2800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0347097"/>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839200" cy="685800"/>
          </a:xfrm>
        </p:spPr>
        <p:txBody>
          <a:bodyPr>
            <a:noAutofit/>
          </a:bodyPr>
          <a:lstStyle/>
          <a:p>
            <a:pPr marL="0" indent="0" algn="ctr">
              <a:buNone/>
            </a:pPr>
            <a:r>
              <a:rPr lang="en-US" dirty="0">
                <a:effectLst/>
                <a:latin typeface="Arial" panose="020B0604020202020204" pitchFamily="34" charset="0"/>
                <a:cs typeface="Arial" panose="020B0604020202020204" pitchFamily="34" charset="0"/>
              </a:rPr>
              <a:t>STEP 8.</a:t>
            </a:r>
          </a:p>
        </p:txBody>
      </p:sp>
      <p:sp>
        <p:nvSpPr>
          <p:cNvPr id="3" name="TextBox 2"/>
          <p:cNvSpPr txBox="1"/>
          <p:nvPr/>
        </p:nvSpPr>
        <p:spPr>
          <a:xfrm>
            <a:off x="1066800" y="1295400"/>
            <a:ext cx="7467600" cy="1200329"/>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Hook up the Soil Box with sample</a:t>
            </a:r>
          </a:p>
          <a:p>
            <a:r>
              <a:rPr lang="en-US" sz="3600" dirty="0">
                <a:latin typeface="Arial" panose="020B0604020202020204" pitchFamily="34" charset="0"/>
                <a:cs typeface="Arial" panose="020B0604020202020204" pitchFamily="34" charset="0"/>
              </a:rPr>
              <a:t>to the Resistance Meter.</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6400" y="2590800"/>
            <a:ext cx="5500255" cy="3842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28635531"/>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45" y="381000"/>
            <a:ext cx="8839200" cy="762000"/>
          </a:xfrm>
        </p:spPr>
        <p:txBody>
          <a:bodyPr/>
          <a:lstStyle/>
          <a:p>
            <a:pPr marL="0" indent="0" algn="ctr">
              <a:buNone/>
            </a:pPr>
            <a:r>
              <a:rPr lang="en-US" sz="4400" dirty="0">
                <a:effectLst/>
                <a:latin typeface="Arial" panose="020B0604020202020204" pitchFamily="34" charset="0"/>
                <a:cs typeface="Arial" panose="020B0604020202020204" pitchFamily="34" charset="0"/>
              </a:rPr>
              <a:t>STEP 9.</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57200" y="1960934"/>
            <a:ext cx="6172199" cy="42363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199416" y="1193260"/>
            <a:ext cx="8839200" cy="64633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Measure the resistance.</a:t>
            </a:r>
          </a:p>
        </p:txBody>
      </p:sp>
      <p:pic>
        <p:nvPicPr>
          <p:cNvPr id="5122" name="Picture 2" descr="J:\hoelld\Resistivity Power Point 2015\Resisitivity\DSCF0099.JP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24400" y="3429000"/>
            <a:ext cx="4038600" cy="3028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4734123" y="5455473"/>
            <a:ext cx="1688539" cy="369332"/>
          </a:xfrm>
          <a:prstGeom prst="rect">
            <a:avLst/>
          </a:prstGeom>
          <a:noFill/>
        </p:spPr>
        <p:txBody>
          <a:bodyPr wrap="none" rtlCol="0">
            <a:spAutoFit/>
          </a:bodyPr>
          <a:lstStyle/>
          <a:p>
            <a:r>
              <a:rPr lang="en-US" dirty="0"/>
              <a:t>Reading is 3.5 </a:t>
            </a:r>
          </a:p>
        </p:txBody>
      </p:sp>
      <p:sp>
        <p:nvSpPr>
          <p:cNvPr id="6" name="TextBox 5"/>
          <p:cNvSpPr txBox="1"/>
          <p:nvPr/>
        </p:nvSpPr>
        <p:spPr>
          <a:xfrm>
            <a:off x="4694024" y="5107019"/>
            <a:ext cx="2032929" cy="369332"/>
          </a:xfrm>
          <a:prstGeom prst="rect">
            <a:avLst/>
          </a:prstGeom>
          <a:noFill/>
        </p:spPr>
        <p:txBody>
          <a:bodyPr wrap="none" rtlCol="0">
            <a:spAutoFit/>
          </a:bodyPr>
          <a:lstStyle/>
          <a:p>
            <a:r>
              <a:rPr lang="en-US" dirty="0"/>
              <a:t>Meter is set on 1K</a:t>
            </a:r>
          </a:p>
        </p:txBody>
      </p:sp>
      <p:sp>
        <p:nvSpPr>
          <p:cNvPr id="7" name="TextBox 6"/>
          <p:cNvSpPr txBox="1"/>
          <p:nvPr/>
        </p:nvSpPr>
        <p:spPr>
          <a:xfrm>
            <a:off x="4769461" y="4343400"/>
            <a:ext cx="3914983" cy="369332"/>
          </a:xfrm>
          <a:prstGeom prst="rect">
            <a:avLst/>
          </a:prstGeom>
          <a:noFill/>
        </p:spPr>
        <p:txBody>
          <a:bodyPr wrap="none" rtlCol="0">
            <a:spAutoFit/>
          </a:bodyPr>
          <a:lstStyle/>
          <a:p>
            <a:r>
              <a:rPr lang="en-US" b="1" dirty="0">
                <a:solidFill>
                  <a:schemeClr val="bg1"/>
                </a:solidFill>
              </a:rPr>
              <a:t>Adjusting the needle to NULL or T.</a:t>
            </a:r>
          </a:p>
        </p:txBody>
      </p:sp>
      <p:sp>
        <p:nvSpPr>
          <p:cNvPr id="12" name="Isosceles Triangle 11"/>
          <p:cNvSpPr/>
          <p:nvPr/>
        </p:nvSpPr>
        <p:spPr>
          <a:xfrm rot="17772704">
            <a:off x="6704640" y="5854832"/>
            <a:ext cx="143394" cy="249525"/>
          </a:xfrm>
          <a:prstGeom prst="triangl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6180673" y="5914360"/>
            <a:ext cx="241989" cy="369332"/>
          </a:xfrm>
          <a:prstGeom prst="rect">
            <a:avLst/>
          </a:prstGeom>
          <a:noFill/>
        </p:spPr>
        <p:txBody>
          <a:bodyPr wrap="square" rtlCol="0">
            <a:spAutoFit/>
          </a:bodyPr>
          <a:lstStyle/>
          <a:p>
            <a:r>
              <a:rPr lang="en-US" b="1" dirty="0">
                <a:solidFill>
                  <a:srgbClr val="002060"/>
                </a:solidFill>
              </a:rPr>
              <a:t>3</a:t>
            </a:r>
          </a:p>
        </p:txBody>
      </p:sp>
      <p:sp>
        <p:nvSpPr>
          <p:cNvPr id="14" name="TextBox 13"/>
          <p:cNvSpPr txBox="1"/>
          <p:nvPr/>
        </p:nvSpPr>
        <p:spPr>
          <a:xfrm>
            <a:off x="6422662" y="5419075"/>
            <a:ext cx="304291" cy="369332"/>
          </a:xfrm>
          <a:prstGeom prst="rect">
            <a:avLst/>
          </a:prstGeom>
          <a:noFill/>
        </p:spPr>
        <p:txBody>
          <a:bodyPr wrap="square" rtlCol="0">
            <a:spAutoFit/>
          </a:bodyPr>
          <a:lstStyle/>
          <a:p>
            <a:r>
              <a:rPr lang="en-US" b="1" dirty="0"/>
              <a:t>4</a:t>
            </a:r>
          </a:p>
        </p:txBody>
      </p:sp>
    </p:spTree>
    <p:extLst>
      <p:ext uri="{BB962C8B-B14F-4D97-AF65-F5344CB8AC3E}">
        <p14:creationId xmlns:p14="http://schemas.microsoft.com/office/powerpoint/2010/main" val="406890813"/>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07" y="381000"/>
            <a:ext cx="8839200" cy="762000"/>
          </a:xfrm>
        </p:spPr>
        <p:txBody>
          <a:bodyPr/>
          <a:lstStyle/>
          <a:p>
            <a:pPr marL="0" indent="0" algn="ctr">
              <a:buNone/>
            </a:pPr>
            <a:r>
              <a:rPr lang="en-US" sz="4400" dirty="0">
                <a:effectLst/>
                <a:latin typeface="Arial" panose="020B0604020202020204" pitchFamily="34" charset="0"/>
                <a:cs typeface="Arial" panose="020B0604020202020204" pitchFamily="34" charset="0"/>
              </a:rPr>
              <a:t>STEP 10.</a:t>
            </a:r>
          </a:p>
        </p:txBody>
      </p:sp>
      <p:sp>
        <p:nvSpPr>
          <p:cNvPr id="4" name="TextBox 3"/>
          <p:cNvSpPr txBox="1"/>
          <p:nvPr/>
        </p:nvSpPr>
        <p:spPr>
          <a:xfrm>
            <a:off x="1133631" y="1197565"/>
            <a:ext cx="6776214" cy="646331"/>
          </a:xfrm>
          <a:prstGeom prst="rect">
            <a:avLst/>
          </a:prstGeom>
          <a:noFill/>
        </p:spPr>
        <p:txBody>
          <a:bodyPr wrap="none" rtlCol="0">
            <a:spAutoFit/>
          </a:bodyPr>
          <a:lstStyle/>
          <a:p>
            <a:r>
              <a:rPr lang="en-US" sz="3600" dirty="0">
                <a:latin typeface="Arial" panose="020B0604020202020204" pitchFamily="34" charset="0"/>
                <a:cs typeface="Arial" panose="020B0604020202020204" pitchFamily="34" charset="0"/>
              </a:rPr>
              <a:t>Calculate and Record the result.</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52400" y="2057400"/>
            <a:ext cx="5145909" cy="35403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J:\hoelld\Resistivity Power Point 2015\Resisitivity\DSCF0101.JP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084579" y="2438400"/>
            <a:ext cx="4673600" cy="3886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2"/>
          <p:cNvSpPr/>
          <p:nvPr/>
        </p:nvSpPr>
        <p:spPr>
          <a:xfrm>
            <a:off x="6741851" y="2724555"/>
            <a:ext cx="954349" cy="3581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54303" y="3124200"/>
            <a:ext cx="790601" cy="261610"/>
          </a:xfrm>
          <a:prstGeom prst="rect">
            <a:avLst/>
          </a:prstGeom>
          <a:noFill/>
        </p:spPr>
        <p:txBody>
          <a:bodyPr wrap="none" rtlCol="0">
            <a:spAutoFit/>
          </a:bodyPr>
          <a:lstStyle/>
          <a:p>
            <a:r>
              <a:rPr lang="en-US" sz="1050" dirty="0"/>
              <a:t>Multiplier</a:t>
            </a:r>
          </a:p>
        </p:txBody>
      </p:sp>
    </p:spTree>
    <p:extLst>
      <p:ext uri="{BB962C8B-B14F-4D97-AF65-F5344CB8AC3E}">
        <p14:creationId xmlns:p14="http://schemas.microsoft.com/office/powerpoint/2010/main" val="1888303231"/>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839200" cy="914400"/>
          </a:xfrm>
        </p:spPr>
        <p:txBody>
          <a:bodyPr/>
          <a:lstStyle/>
          <a:p>
            <a:pPr marL="0" indent="0" algn="ctr">
              <a:buNone/>
            </a:pPr>
            <a:r>
              <a:rPr lang="en-US" sz="4400" dirty="0">
                <a:effectLst/>
                <a:latin typeface="Arial" panose="020B0604020202020204" pitchFamily="34" charset="0"/>
                <a:cs typeface="Arial" panose="020B0604020202020204" pitchFamily="34" charset="0"/>
              </a:rPr>
              <a:t>STEP 11.</a:t>
            </a:r>
          </a:p>
        </p:txBody>
      </p:sp>
      <p:sp>
        <p:nvSpPr>
          <p:cNvPr id="3" name="TextBox 2"/>
          <p:cNvSpPr txBox="1"/>
          <p:nvPr/>
        </p:nvSpPr>
        <p:spPr>
          <a:xfrm>
            <a:off x="932234" y="1295398"/>
            <a:ext cx="7263527" cy="1200329"/>
          </a:xfrm>
          <a:prstGeom prst="rect">
            <a:avLst/>
          </a:prstGeom>
          <a:noFill/>
        </p:spPr>
        <p:txBody>
          <a:bodyPr wrap="none" rtlCol="0">
            <a:spAutoFit/>
          </a:bodyPr>
          <a:lstStyle/>
          <a:p>
            <a:r>
              <a:rPr lang="en-US" sz="3600" dirty="0">
                <a:latin typeface="Arial" panose="020B0604020202020204" pitchFamily="34" charset="0"/>
                <a:cs typeface="Arial" panose="020B0604020202020204" pitchFamily="34" charset="0"/>
              </a:rPr>
              <a:t>Remove the soil from the Soil Box </a:t>
            </a:r>
          </a:p>
          <a:p>
            <a:r>
              <a:rPr lang="en-US" sz="3600" dirty="0">
                <a:latin typeface="Arial" panose="020B0604020202020204" pitchFamily="34" charset="0"/>
                <a:cs typeface="Arial" panose="020B0604020202020204" pitchFamily="34" charset="0"/>
              </a:rPr>
              <a:t>and place it in the mixing bowl.</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650563" y="2604586"/>
            <a:ext cx="5791200" cy="39649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5254105"/>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38780"/>
            <a:ext cx="8991600" cy="685800"/>
          </a:xfrm>
        </p:spPr>
        <p:txBody>
          <a:bodyPr>
            <a:noAutofit/>
          </a:bodyPr>
          <a:lstStyle/>
          <a:p>
            <a:pPr marL="0" indent="0" algn="ctr">
              <a:buNone/>
            </a:pPr>
            <a:r>
              <a:rPr lang="en-US" dirty="0">
                <a:effectLst/>
                <a:latin typeface="Arial" panose="020B0604020202020204" pitchFamily="34" charset="0"/>
                <a:cs typeface="Arial" panose="020B0604020202020204" pitchFamily="34" charset="0"/>
              </a:rPr>
              <a:t>STEP 12.</a:t>
            </a:r>
          </a:p>
        </p:txBody>
      </p:sp>
      <p:sp>
        <p:nvSpPr>
          <p:cNvPr id="3" name="TextBox 2"/>
          <p:cNvSpPr txBox="1"/>
          <p:nvPr/>
        </p:nvSpPr>
        <p:spPr>
          <a:xfrm>
            <a:off x="609600" y="1143000"/>
            <a:ext cx="8991600" cy="1200329"/>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Clean the Soil Box with Di or Distilled Water.</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95133" y="3458179"/>
            <a:ext cx="3901271" cy="2925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3205630" y="1905000"/>
            <a:ext cx="4713941" cy="36381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rot="1537533">
            <a:off x="3459293" y="3826831"/>
            <a:ext cx="1413977" cy="461665"/>
          </a:xfrm>
          <a:prstGeom prst="rect">
            <a:avLst/>
          </a:prstGeom>
          <a:noFill/>
        </p:spPr>
        <p:txBody>
          <a:bodyPr wrap="none" rtlCol="0">
            <a:spAutoFit/>
          </a:bodyPr>
          <a:lstStyle/>
          <a:p>
            <a:r>
              <a:rPr lang="en-US" sz="2400" b="1" dirty="0"/>
              <a:t>DI Water</a:t>
            </a:r>
          </a:p>
        </p:txBody>
      </p:sp>
      <p:sp>
        <p:nvSpPr>
          <p:cNvPr id="9" name="TextBox 8"/>
          <p:cNvSpPr txBox="1"/>
          <p:nvPr/>
        </p:nvSpPr>
        <p:spPr>
          <a:xfrm rot="1519886">
            <a:off x="981511" y="4233435"/>
            <a:ext cx="1628331" cy="461665"/>
          </a:xfrm>
          <a:prstGeom prst="rect">
            <a:avLst/>
          </a:prstGeom>
          <a:noFill/>
        </p:spPr>
        <p:txBody>
          <a:bodyPr wrap="none" rtlCol="0">
            <a:spAutoFit/>
          </a:bodyPr>
          <a:lstStyle/>
          <a:p>
            <a:r>
              <a:rPr lang="en-US" sz="2400" b="1" dirty="0"/>
              <a:t>Tap Water</a:t>
            </a:r>
          </a:p>
        </p:txBody>
      </p:sp>
      <p:pic>
        <p:nvPicPr>
          <p:cNvPr id="5122" name="Picture 2" descr="J:\hoelld\Resistivity Power Point 2015\Resisitivity\DSCF0127.JPG"/>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38800" y="3925903"/>
            <a:ext cx="3276600" cy="27105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5705009" y="6229290"/>
            <a:ext cx="3134191" cy="400110"/>
          </a:xfrm>
          <a:prstGeom prst="rect">
            <a:avLst/>
          </a:prstGeom>
          <a:noFill/>
        </p:spPr>
        <p:txBody>
          <a:bodyPr wrap="none" rtlCol="0">
            <a:spAutoFit/>
          </a:bodyPr>
          <a:lstStyle/>
          <a:p>
            <a:r>
              <a:rPr lang="en-US" sz="2000" b="1" dirty="0">
                <a:solidFill>
                  <a:schemeClr val="bg1"/>
                </a:solidFill>
              </a:rPr>
              <a:t>Drying with clean towels</a:t>
            </a:r>
          </a:p>
        </p:txBody>
      </p:sp>
      <p:sp>
        <p:nvSpPr>
          <p:cNvPr id="5" name="TextBox 4"/>
          <p:cNvSpPr txBox="1"/>
          <p:nvPr/>
        </p:nvSpPr>
        <p:spPr>
          <a:xfrm>
            <a:off x="457200" y="5867400"/>
            <a:ext cx="1736168" cy="400110"/>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Initial Wash</a:t>
            </a:r>
          </a:p>
        </p:txBody>
      </p:sp>
      <p:sp>
        <p:nvSpPr>
          <p:cNvPr id="11" name="TextBox 10"/>
          <p:cNvSpPr txBox="1"/>
          <p:nvPr/>
        </p:nvSpPr>
        <p:spPr>
          <a:xfrm>
            <a:off x="3352800" y="5021249"/>
            <a:ext cx="1981200" cy="400110"/>
          </a:xfrm>
          <a:prstGeom prst="rect">
            <a:avLst/>
          </a:prstGeom>
          <a:noFill/>
        </p:spPr>
        <p:txBody>
          <a:bodyPr wrap="square" rtlCol="0">
            <a:spAutoFit/>
          </a:bodyPr>
          <a:lstStyle/>
          <a:p>
            <a:r>
              <a:rPr lang="en-US" sz="2000" b="1" dirty="0">
                <a:solidFill>
                  <a:schemeClr val="bg1"/>
                </a:solidFill>
              </a:rPr>
              <a:t>Final Wash</a:t>
            </a:r>
          </a:p>
        </p:txBody>
      </p:sp>
    </p:spTree>
    <p:extLst>
      <p:ext uri="{BB962C8B-B14F-4D97-AF65-F5344CB8AC3E}">
        <p14:creationId xmlns:p14="http://schemas.microsoft.com/office/powerpoint/2010/main" val="2567950342"/>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8991600" cy="609600"/>
          </a:xfrm>
        </p:spPr>
        <p:txBody>
          <a:bodyPr>
            <a:normAutofit fontScale="90000"/>
          </a:bodyPr>
          <a:lstStyle/>
          <a:p>
            <a:pPr marL="0" indent="0" algn="ctr">
              <a:buNone/>
            </a:pPr>
            <a:r>
              <a:rPr lang="en-US" sz="4400" dirty="0">
                <a:effectLst/>
                <a:latin typeface="Arial" panose="020B0604020202020204" pitchFamily="34" charset="0"/>
                <a:cs typeface="Arial" panose="020B0604020202020204" pitchFamily="34" charset="0"/>
              </a:rPr>
              <a:t>Soil</a:t>
            </a:r>
            <a:r>
              <a:rPr lang="en-US" sz="4400" dirty="0">
                <a:latin typeface="Arial" panose="020B0604020202020204" pitchFamily="34" charset="0"/>
                <a:cs typeface="Arial" panose="020B0604020202020204" pitchFamily="34" charset="0"/>
              </a:rPr>
              <a:t> </a:t>
            </a:r>
            <a:r>
              <a:rPr lang="en-US" sz="4400" dirty="0">
                <a:effectLst/>
                <a:latin typeface="Arial" panose="020B0604020202020204" pitchFamily="34" charset="0"/>
                <a:cs typeface="Arial" panose="020B0604020202020204" pitchFamily="34" charset="0"/>
              </a:rPr>
              <a:t>Resistivity Information</a:t>
            </a:r>
          </a:p>
        </p:txBody>
      </p:sp>
      <p:sp>
        <p:nvSpPr>
          <p:cNvPr id="3" name="TextBox 2"/>
          <p:cNvSpPr txBox="1"/>
          <p:nvPr/>
        </p:nvSpPr>
        <p:spPr>
          <a:xfrm>
            <a:off x="569068" y="1295400"/>
            <a:ext cx="8077200" cy="5078313"/>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Arial" panose="020B0604020202020204" pitchFamily="34" charset="0"/>
                <a:cs typeface="Arial" panose="020B0604020202020204" pitchFamily="34" charset="0"/>
              </a:rPr>
              <a:t>Soil resistivity is a measure of how easy it is for electrons to flow in the soil. </a:t>
            </a:r>
          </a:p>
          <a:p>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dirty="0">
                <a:latin typeface="Arial" panose="020B0604020202020204" pitchFamily="34" charset="0"/>
                <a:cs typeface="Arial" panose="020B0604020202020204" pitchFamily="34" charset="0"/>
              </a:rPr>
              <a:t>Corrosion reactions will proceed more easily when the resistance to electron flow is lower and proceeds more slowly in soils with a high resistivity. </a:t>
            </a:r>
          </a:p>
          <a:p>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dirty="0">
                <a:latin typeface="Arial" panose="020B0604020202020204" pitchFamily="34" charset="0"/>
                <a:cs typeface="Arial" panose="020B0604020202020204" pitchFamily="34" charset="0"/>
              </a:rPr>
              <a:t>Soil resistivity is affected by both the amount of dissolved solids (salts) in the soil, as well as, the moisture content of the soil. The more dissolved solids present in the soil, the lower the resistivity will tend to be. </a:t>
            </a:r>
          </a:p>
          <a:p>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dirty="0">
                <a:latin typeface="Arial" panose="020B0604020202020204" pitchFamily="34" charset="0"/>
                <a:cs typeface="Arial" panose="020B0604020202020204" pitchFamily="34" charset="0"/>
              </a:rPr>
              <a:t>The resistivity of a dry soil will tend to be very high. As the moisture content increases, the resistivity will drop. As the soil approaches saturation the resistivity will reach a minimum (this the worst-case condition). </a:t>
            </a:r>
          </a:p>
          <a:p>
            <a:pPr marL="285750" indent="-285750">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dirty="0">
                <a:latin typeface="Arial" panose="020B0604020202020204" pitchFamily="34" charset="0"/>
                <a:cs typeface="Arial" panose="020B0604020202020204" pitchFamily="34" charset="0"/>
              </a:rPr>
              <a:t> Further increases in moisture content will result in an increase in resistivity as the dissolved solids begin to be diluted by the water. The most conservative measure of resistivity is the 100% saturated resistivity </a:t>
            </a:r>
          </a:p>
          <a:p>
            <a:r>
              <a:rPr lang="en-US" dirty="0">
                <a:latin typeface="Arial" panose="020B0604020202020204" pitchFamily="34" charset="0"/>
                <a:cs typeface="Arial" panose="020B0604020202020204" pitchFamily="34" charset="0"/>
              </a:rPr>
              <a:t>    (or minimum resistivity). </a:t>
            </a:r>
          </a:p>
        </p:txBody>
      </p:sp>
    </p:spTree>
    <p:extLst>
      <p:ext uri="{BB962C8B-B14F-4D97-AF65-F5344CB8AC3E}">
        <p14:creationId xmlns:p14="http://schemas.microsoft.com/office/powerpoint/2010/main" val="4146787257"/>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543800" cy="762000"/>
          </a:xfrm>
        </p:spPr>
        <p:txBody>
          <a:bodyPr/>
          <a:lstStyle/>
          <a:p>
            <a:pPr marL="0" indent="0" algn="ctr">
              <a:buNone/>
            </a:pPr>
            <a:r>
              <a:rPr lang="en-US" sz="4400" dirty="0">
                <a:effectLst/>
                <a:latin typeface="Arial" panose="020B0604020202020204" pitchFamily="34" charset="0"/>
                <a:cs typeface="Arial" panose="020B0604020202020204" pitchFamily="34" charset="0"/>
              </a:rPr>
              <a:t>STEP 13.</a:t>
            </a:r>
          </a:p>
        </p:txBody>
      </p:sp>
      <p:sp>
        <p:nvSpPr>
          <p:cNvPr id="4" name="TextBox 3"/>
          <p:cNvSpPr txBox="1"/>
          <p:nvPr/>
        </p:nvSpPr>
        <p:spPr>
          <a:xfrm>
            <a:off x="665397" y="1222441"/>
            <a:ext cx="7924800" cy="1200329"/>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Place the soil in the mixing bowl and mix thoroughly.</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33400" y="2603162"/>
            <a:ext cx="4495800" cy="3714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rot="689874">
            <a:off x="4556754" y="2473806"/>
            <a:ext cx="3743889" cy="32821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97923037"/>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839200" cy="914400"/>
          </a:xfrm>
        </p:spPr>
        <p:txBody>
          <a:bodyPr/>
          <a:lstStyle/>
          <a:p>
            <a:pPr marL="0" indent="0" algn="ctr">
              <a:buNone/>
            </a:pPr>
            <a:r>
              <a:rPr lang="en-US" sz="4400" dirty="0">
                <a:effectLst/>
                <a:latin typeface="Arial" panose="020B0604020202020204" pitchFamily="34" charset="0"/>
                <a:cs typeface="Arial" panose="020B0604020202020204" pitchFamily="34" charset="0"/>
              </a:rPr>
              <a:t>STEP 14.</a:t>
            </a:r>
          </a:p>
        </p:txBody>
      </p:sp>
      <p:sp>
        <p:nvSpPr>
          <p:cNvPr id="3" name="TextBox 2"/>
          <p:cNvSpPr txBox="1"/>
          <p:nvPr/>
        </p:nvSpPr>
        <p:spPr>
          <a:xfrm>
            <a:off x="1143000" y="1219200"/>
            <a:ext cx="7297703" cy="1200329"/>
          </a:xfrm>
          <a:prstGeom prst="rect">
            <a:avLst/>
          </a:prstGeom>
          <a:noFill/>
        </p:spPr>
        <p:txBody>
          <a:bodyPr wrap="none" rtlCol="0">
            <a:spAutoFit/>
          </a:bodyPr>
          <a:lstStyle/>
          <a:p>
            <a:r>
              <a:rPr lang="en-US" sz="3600" dirty="0">
                <a:latin typeface="Arial" panose="020B0604020202020204" pitchFamily="34" charset="0"/>
                <a:cs typeface="Arial" panose="020B0604020202020204" pitchFamily="34" charset="0"/>
              </a:rPr>
              <a:t>Add 100 mL of DI or Distilled water</a:t>
            </a:r>
          </a:p>
          <a:p>
            <a:r>
              <a:rPr lang="en-US" sz="3600" dirty="0">
                <a:latin typeface="Arial" panose="020B0604020202020204" pitchFamily="34" charset="0"/>
                <a:cs typeface="Arial" panose="020B0604020202020204" pitchFamily="34" charset="0"/>
              </a:rPr>
              <a:t>to the sample and thoroughly mix</a:t>
            </a:r>
          </a:p>
        </p:txBody>
      </p:sp>
      <p:sp>
        <p:nvSpPr>
          <p:cNvPr id="10" name="TextBox 9"/>
          <p:cNvSpPr txBox="1"/>
          <p:nvPr/>
        </p:nvSpPr>
        <p:spPr>
          <a:xfrm>
            <a:off x="4749923" y="3434363"/>
            <a:ext cx="415498" cy="230832"/>
          </a:xfrm>
          <a:prstGeom prst="rect">
            <a:avLst/>
          </a:prstGeom>
          <a:noFill/>
        </p:spPr>
        <p:txBody>
          <a:bodyPr wrap="none" rtlCol="0">
            <a:spAutoFit/>
          </a:bodyPr>
          <a:lstStyle/>
          <a:p>
            <a:r>
              <a:rPr lang="en-US" sz="900" b="1" dirty="0">
                <a:solidFill>
                  <a:schemeClr val="bg1"/>
                </a:solidFill>
                <a:latin typeface="Arial Black" panose="020B0A04020102020204" pitchFamily="34" charset="0"/>
                <a:cs typeface="Aharoni" panose="02010803020104030203" pitchFamily="2" charset="-79"/>
              </a:rPr>
              <a:t>100</a:t>
            </a:r>
          </a:p>
        </p:txBody>
      </p:sp>
      <p:pic>
        <p:nvPicPr>
          <p:cNvPr id="8195" name="Picture 3" descr="J:\hoelld\Resistivity Power Point 2015\AASHTO\51  pouring di from beaker to cylinder.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1000" y="3048000"/>
            <a:ext cx="3860800" cy="3168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2819400" y="2514600"/>
            <a:ext cx="3509518" cy="3295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5006938" y="3262008"/>
            <a:ext cx="457200" cy="261610"/>
          </a:xfrm>
          <a:prstGeom prst="rect">
            <a:avLst/>
          </a:prstGeom>
          <a:noFill/>
        </p:spPr>
        <p:txBody>
          <a:bodyPr wrap="square" rtlCol="0">
            <a:spAutoFit/>
          </a:bodyPr>
          <a:lstStyle/>
          <a:p>
            <a:r>
              <a:rPr lang="en-US" sz="1050" b="1" dirty="0">
                <a:solidFill>
                  <a:schemeClr val="bg1"/>
                </a:solidFill>
                <a:latin typeface="Arial" panose="020B0604020202020204" pitchFamily="34" charset="0"/>
                <a:cs typeface="Arial" panose="020B0604020202020204" pitchFamily="34" charset="0"/>
              </a:rPr>
              <a:t>100</a:t>
            </a:r>
          </a:p>
        </p:txBody>
      </p:sp>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5464138" y="3810000"/>
            <a:ext cx="3388823" cy="2518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3321456"/>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839200" cy="762000"/>
          </a:xfrm>
        </p:spPr>
        <p:txBody>
          <a:bodyPr/>
          <a:lstStyle/>
          <a:p>
            <a:pPr marL="0" indent="0" algn="ctr">
              <a:buNone/>
            </a:pPr>
            <a:r>
              <a:rPr lang="en-US" sz="4400" dirty="0">
                <a:effectLst/>
                <a:latin typeface="Arial" panose="020B0604020202020204" pitchFamily="34" charset="0"/>
                <a:cs typeface="Arial" panose="020B0604020202020204" pitchFamily="34" charset="0"/>
              </a:rPr>
              <a:t>Minimum Resistivity</a:t>
            </a:r>
          </a:p>
        </p:txBody>
      </p:sp>
      <p:sp>
        <p:nvSpPr>
          <p:cNvPr id="3" name="TextBox 2"/>
          <p:cNvSpPr txBox="1"/>
          <p:nvPr/>
        </p:nvSpPr>
        <p:spPr>
          <a:xfrm>
            <a:off x="838200" y="1219200"/>
            <a:ext cx="7750840" cy="1200329"/>
          </a:xfrm>
          <a:prstGeom prst="rect">
            <a:avLst/>
          </a:prstGeom>
          <a:noFill/>
        </p:spPr>
        <p:txBody>
          <a:bodyPr wrap="none" rtlCol="0">
            <a:spAutoFit/>
          </a:bodyPr>
          <a:lstStyle/>
          <a:p>
            <a:r>
              <a:rPr lang="en-US" sz="3600" dirty="0">
                <a:latin typeface="Arial" panose="020B0604020202020204" pitchFamily="34" charset="0"/>
                <a:cs typeface="Arial" panose="020B0604020202020204" pitchFamily="34" charset="0"/>
              </a:rPr>
              <a:t>Repeat steps 6 through 14 until </a:t>
            </a:r>
          </a:p>
          <a:p>
            <a:r>
              <a:rPr lang="en-US" sz="3600" dirty="0">
                <a:latin typeface="Arial" panose="020B0604020202020204" pitchFamily="34" charset="0"/>
                <a:cs typeface="Arial" panose="020B0604020202020204" pitchFamily="34" charset="0"/>
              </a:rPr>
              <a:t>a minimum value can be determined.</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5863" y="2571925"/>
            <a:ext cx="5181600" cy="4133676"/>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457200" y="5232839"/>
            <a:ext cx="1794081"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Lowest reading # 6</a:t>
            </a:r>
          </a:p>
        </p:txBody>
      </p:sp>
      <p:sp>
        <p:nvSpPr>
          <p:cNvPr id="9" name="Right Arrow 8"/>
          <p:cNvSpPr/>
          <p:nvPr/>
        </p:nvSpPr>
        <p:spPr>
          <a:xfrm>
            <a:off x="609600" y="5630934"/>
            <a:ext cx="1846634" cy="242316"/>
          </a:xfrm>
          <a:prstGeom prst="rightArrow">
            <a:avLst/>
          </a:prstGeom>
          <a:solidFill>
            <a:srgbClr val="C0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1600200" y="304800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6019800" y="5578048"/>
            <a:ext cx="836900" cy="35309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C00000"/>
              </a:solidFill>
            </a:endParaRPr>
          </a:p>
        </p:txBody>
      </p:sp>
    </p:spTree>
    <p:extLst>
      <p:ext uri="{BB962C8B-B14F-4D97-AF65-F5344CB8AC3E}">
        <p14:creationId xmlns:p14="http://schemas.microsoft.com/office/powerpoint/2010/main" val="2864481035"/>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hoelld\Resistivity Power Point 2015\Resisitivity\DSCF0119.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410200" y="584060"/>
            <a:ext cx="3167063" cy="2971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J:\hoelld\Resistivity Power Point 2015\Resisitivity\DSCF0134.JP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410200" y="3733800"/>
            <a:ext cx="3210606" cy="2895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2" name="Picture 6" descr="J:\hoelld\Resistivity Power Point 2015\Resisitivity\DSCF0160.JPG"/>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70000"/>
                    </a14:imgEffect>
                    <a14:imgEffect>
                      <a14:brightnessContrast bright="27000" contrast="6000"/>
                    </a14:imgEffect>
                  </a14:imgLayer>
                </a14:imgProps>
              </a:ext>
              <a:ext uri="{28A0092B-C50C-407E-A947-70E740481C1C}">
                <a14:useLocalDpi xmlns:a14="http://schemas.microsoft.com/office/drawing/2010/main" val="0"/>
              </a:ext>
            </a:extLst>
          </a:blip>
          <a:srcRect/>
          <a:stretch>
            <a:fillRect/>
          </a:stretch>
        </p:blipFill>
        <p:spPr bwMode="auto">
          <a:xfrm>
            <a:off x="381000" y="457200"/>
            <a:ext cx="4629150" cy="617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itle 1"/>
          <p:cNvSpPr>
            <a:spLocks noGrp="1"/>
          </p:cNvSpPr>
          <p:nvPr>
            <p:ph type="title"/>
          </p:nvPr>
        </p:nvSpPr>
        <p:spPr>
          <a:xfrm>
            <a:off x="304800" y="126860"/>
            <a:ext cx="8839200" cy="914400"/>
          </a:xfrm>
        </p:spPr>
        <p:txBody>
          <a:bodyPr/>
          <a:lstStyle/>
          <a:p>
            <a:pPr marL="0" indent="0" algn="ctr">
              <a:buNone/>
            </a:pPr>
            <a:r>
              <a:rPr lang="en-US" sz="4800" dirty="0">
                <a:solidFill>
                  <a:srgbClr val="C00000"/>
                </a:solidFill>
                <a:effectLst/>
                <a:latin typeface="Arial" panose="020B0604020202020204" pitchFamily="34" charset="0"/>
                <a:cs typeface="Arial" panose="020B0604020202020204" pitchFamily="34" charset="0"/>
              </a:rPr>
              <a:t>Minimum Resistivity</a:t>
            </a:r>
            <a:endParaRPr lang="en-US" dirty="0">
              <a:solidFill>
                <a:srgbClr val="C00000"/>
              </a:solidFill>
            </a:endParaRPr>
          </a:p>
        </p:txBody>
      </p:sp>
      <p:sp>
        <p:nvSpPr>
          <p:cNvPr id="4" name="TextBox 3"/>
          <p:cNvSpPr txBox="1"/>
          <p:nvPr/>
        </p:nvSpPr>
        <p:spPr>
          <a:xfrm>
            <a:off x="5382159" y="2286000"/>
            <a:ext cx="612668"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2.9</a:t>
            </a:r>
          </a:p>
        </p:txBody>
      </p:sp>
      <p:sp>
        <p:nvSpPr>
          <p:cNvPr id="5" name="TextBox 4"/>
          <p:cNvSpPr txBox="1"/>
          <p:nvPr/>
        </p:nvSpPr>
        <p:spPr>
          <a:xfrm>
            <a:off x="5568606" y="5158902"/>
            <a:ext cx="612668"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2.6</a:t>
            </a:r>
          </a:p>
        </p:txBody>
      </p:sp>
      <p:sp>
        <p:nvSpPr>
          <p:cNvPr id="8" name="Oval 7"/>
          <p:cNvSpPr/>
          <p:nvPr/>
        </p:nvSpPr>
        <p:spPr>
          <a:xfrm rot="192093">
            <a:off x="530688" y="2972008"/>
            <a:ext cx="4572000" cy="45972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Tree>
    <p:extLst>
      <p:ext uri="{BB962C8B-B14F-4D97-AF65-F5344CB8AC3E}">
        <p14:creationId xmlns:p14="http://schemas.microsoft.com/office/powerpoint/2010/main" val="4188076622"/>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pattFill prst="solidDmnd">
          <a:fgClr>
            <a:schemeClr val="bg2">
              <a:lumMod val="50000"/>
            </a:schemeClr>
          </a:fgClr>
          <a:bgClr>
            <a:schemeClr val="bg1"/>
          </a:bgClr>
        </a:patt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81000" y="1472604"/>
            <a:ext cx="36576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4953000" y="533400"/>
            <a:ext cx="3759200" cy="3105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2341258" y="3124200"/>
            <a:ext cx="4279900" cy="3209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itle 1"/>
          <p:cNvSpPr txBox="1">
            <a:spLocks/>
          </p:cNvSpPr>
          <p:nvPr/>
        </p:nvSpPr>
        <p:spPr>
          <a:xfrm rot="20358870">
            <a:off x="199789" y="968303"/>
            <a:ext cx="8839200" cy="4470100"/>
          </a:xfrm>
          <a:prstGeom prst="rect">
            <a:avLst/>
          </a:prstGeom>
          <a:effectLst/>
        </p:spPr>
        <p:txBody>
          <a:bodyPr vert="horz" lIns="91440" tIns="45720" rIns="91440" bIns="45720" rtlCol="0" anchor="t" anchorCtr="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en-US" sz="5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VIEWS</a:t>
            </a:r>
            <a:br>
              <a:rPr lang="en-US" sz="5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br>
            <a:r>
              <a:rPr lang="en-US" sz="5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 OF SAMPLE CONSISTANCIES</a:t>
            </a:r>
            <a:br>
              <a:rPr lang="en-US" sz="5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br>
            <a:r>
              <a:rPr lang="en-US" sz="5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 AFTER EACH </a:t>
            </a:r>
          </a:p>
          <a:p>
            <a:pPr marL="0" indent="0" algn="ctr">
              <a:buNone/>
            </a:pPr>
            <a:r>
              <a:rPr lang="en-US" sz="5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WATER ADDITION</a:t>
            </a:r>
            <a:r>
              <a:rPr lang="en-US"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35714990"/>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791" y="457200"/>
            <a:ext cx="7543800" cy="1524000"/>
          </a:xfrm>
        </p:spPr>
        <p:txBody>
          <a:bodyPr>
            <a:noAutofit/>
          </a:bodyPr>
          <a:lstStyle/>
          <a:p>
            <a:pPr marL="0" indent="0" algn="ctr">
              <a:buNone/>
            </a:pPr>
            <a:r>
              <a:rPr lang="en-US" sz="3600" b="0" dirty="0">
                <a:effectLst/>
                <a:latin typeface="Arial" panose="020B0604020202020204" pitchFamily="34" charset="0"/>
                <a:cs typeface="Arial" panose="020B0604020202020204" pitchFamily="34" charset="0"/>
              </a:rPr>
              <a:t>After adding 150ml DI water </a:t>
            </a:r>
            <a:br>
              <a:rPr lang="en-US" sz="3600" b="0" dirty="0">
                <a:effectLst/>
                <a:latin typeface="Arial" panose="020B0604020202020204" pitchFamily="34" charset="0"/>
                <a:cs typeface="Arial" panose="020B0604020202020204" pitchFamily="34" charset="0"/>
              </a:rPr>
            </a:br>
            <a:r>
              <a:rPr lang="en-US" sz="3600" b="0" dirty="0">
                <a:effectLst/>
                <a:latin typeface="Arial" panose="020B0604020202020204" pitchFamily="34" charset="0"/>
                <a:cs typeface="Arial" panose="020B0604020202020204" pitchFamily="34" charset="0"/>
              </a:rPr>
              <a:t>and curing. </a:t>
            </a:r>
            <a:br>
              <a:rPr lang="en-US" sz="3600" b="0" dirty="0">
                <a:effectLst/>
                <a:latin typeface="Arial" panose="020B0604020202020204" pitchFamily="34" charset="0"/>
                <a:cs typeface="Arial" panose="020B0604020202020204" pitchFamily="34" charset="0"/>
              </a:rPr>
            </a:br>
            <a:endParaRPr lang="en-US" sz="3600" b="0" dirty="0">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838200" y="1752600"/>
            <a:ext cx="7467600" cy="4495800"/>
          </a:xfrm>
          <a:prstGeom prst="rect">
            <a:avLst/>
          </a:prstGeom>
          <a:ln>
            <a:noFill/>
          </a:ln>
          <a:effectLst>
            <a:softEdge rad="112500"/>
          </a:effectLst>
        </p:spPr>
      </p:pic>
    </p:spTree>
    <p:extLst>
      <p:ext uri="{BB962C8B-B14F-4D97-AF65-F5344CB8AC3E}">
        <p14:creationId xmlns:p14="http://schemas.microsoft.com/office/powerpoint/2010/main" val="4274681352"/>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14300" y="381000"/>
            <a:ext cx="8839200" cy="12192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dirty="0">
                <a:effectLst/>
                <a:latin typeface="Arial" panose="020B0604020202020204" pitchFamily="34" charset="0"/>
                <a:cs typeface="Arial" panose="020B0604020202020204" pitchFamily="34" charset="0"/>
              </a:rPr>
              <a:t>After adding another 100ml</a:t>
            </a:r>
          </a:p>
          <a:p>
            <a:pPr algn="ctr"/>
            <a:r>
              <a:rPr lang="en-US" sz="3600" dirty="0">
                <a:effectLst/>
                <a:latin typeface="Arial" panose="020B0604020202020204" pitchFamily="34" charset="0"/>
                <a:cs typeface="Arial" panose="020B0604020202020204" pitchFamily="34" charset="0"/>
              </a:rPr>
              <a:t> total 250ml.</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914400" y="1676399"/>
            <a:ext cx="7315200" cy="4905375"/>
          </a:xfrm>
          <a:prstGeom prst="rect">
            <a:avLst/>
          </a:prstGeom>
          <a:ln>
            <a:noFill/>
          </a:ln>
          <a:effectLst>
            <a:softEdge rad="112500"/>
          </a:effectLst>
        </p:spPr>
      </p:pic>
    </p:spTree>
    <p:extLst>
      <p:ext uri="{BB962C8B-B14F-4D97-AF65-F5344CB8AC3E}">
        <p14:creationId xmlns:p14="http://schemas.microsoft.com/office/powerpoint/2010/main" val="3501305681"/>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2400" y="457200"/>
            <a:ext cx="8839200" cy="11430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dirty="0">
                <a:effectLst/>
                <a:latin typeface="Arial" panose="020B0604020202020204" pitchFamily="34" charset="0"/>
                <a:cs typeface="Arial" panose="020B0604020202020204" pitchFamily="34" charset="0"/>
              </a:rPr>
              <a:t>After adding another 100ml</a:t>
            </a:r>
          </a:p>
          <a:p>
            <a:pPr algn="ctr"/>
            <a:r>
              <a:rPr lang="en-US" sz="3600" dirty="0">
                <a:effectLst/>
                <a:latin typeface="Arial" panose="020B0604020202020204" pitchFamily="34" charset="0"/>
                <a:cs typeface="Arial" panose="020B0604020202020204" pitchFamily="34" charset="0"/>
              </a:rPr>
              <a:t> total 350ml.</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914400" y="1828800"/>
            <a:ext cx="7391400" cy="4648200"/>
          </a:xfrm>
          <a:prstGeom prst="rect">
            <a:avLst/>
          </a:prstGeom>
          <a:ln>
            <a:noFill/>
          </a:ln>
          <a:effectLst>
            <a:softEdge rad="112500"/>
          </a:effectLst>
        </p:spPr>
      </p:pic>
    </p:spTree>
    <p:extLst>
      <p:ext uri="{BB962C8B-B14F-4D97-AF65-F5344CB8AC3E}">
        <p14:creationId xmlns:p14="http://schemas.microsoft.com/office/powerpoint/2010/main" val="3213537078"/>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2400" y="304800"/>
            <a:ext cx="8839200" cy="1295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dirty="0">
                <a:effectLst/>
                <a:latin typeface="Arial" panose="020B0604020202020204" pitchFamily="34" charset="0"/>
                <a:cs typeface="Arial" panose="020B0604020202020204" pitchFamily="34" charset="0"/>
              </a:rPr>
              <a:t>After adding another 100ml</a:t>
            </a:r>
          </a:p>
          <a:p>
            <a:pPr algn="ctr"/>
            <a:r>
              <a:rPr lang="en-US" sz="3600" dirty="0">
                <a:effectLst/>
                <a:latin typeface="Arial" panose="020B0604020202020204" pitchFamily="34" charset="0"/>
                <a:cs typeface="Arial" panose="020B0604020202020204" pitchFamily="34" charset="0"/>
              </a:rPr>
              <a:t> total 450ml.</a:t>
            </a: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914400" y="1606685"/>
            <a:ext cx="7315200" cy="4777091"/>
          </a:xfrm>
          <a:prstGeom prst="rect">
            <a:avLst/>
          </a:prstGeom>
          <a:ln>
            <a:noFill/>
          </a:ln>
          <a:effectLst>
            <a:softEdge rad="112500"/>
          </a:effectLst>
        </p:spPr>
      </p:pic>
    </p:spTree>
    <p:extLst>
      <p:ext uri="{BB962C8B-B14F-4D97-AF65-F5344CB8AC3E}">
        <p14:creationId xmlns:p14="http://schemas.microsoft.com/office/powerpoint/2010/main" val="2295351366"/>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2400" y="304800"/>
            <a:ext cx="8839200" cy="1295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dirty="0">
                <a:effectLst/>
                <a:latin typeface="Arial" panose="020B0604020202020204" pitchFamily="34" charset="0"/>
                <a:cs typeface="Arial" panose="020B0604020202020204" pitchFamily="34" charset="0"/>
              </a:rPr>
              <a:t>After adding another 100ml</a:t>
            </a:r>
          </a:p>
          <a:p>
            <a:pPr algn="ctr"/>
            <a:r>
              <a:rPr lang="en-US" sz="3600" dirty="0">
                <a:effectLst/>
                <a:latin typeface="Arial" panose="020B0604020202020204" pitchFamily="34" charset="0"/>
                <a:cs typeface="Arial" panose="020B0604020202020204" pitchFamily="34" charset="0"/>
              </a:rPr>
              <a:t> total 550ml.</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143000" y="1600200"/>
            <a:ext cx="7010400" cy="4914900"/>
          </a:xfrm>
          <a:prstGeom prst="rect">
            <a:avLst/>
          </a:prstGeom>
          <a:ln>
            <a:noFill/>
          </a:ln>
          <a:effectLst>
            <a:softEdge rad="112500"/>
          </a:effectLst>
        </p:spPr>
      </p:pic>
    </p:spTree>
    <p:extLst>
      <p:ext uri="{BB962C8B-B14F-4D97-AF65-F5344CB8AC3E}">
        <p14:creationId xmlns:p14="http://schemas.microsoft.com/office/powerpoint/2010/main" val="923215068"/>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coloradogeologicalsurvey.org/wp-content/uploads/2013/07/pipe.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3124200"/>
            <a:ext cx="3657600" cy="304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example of corrostion"/>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87218" y="2819400"/>
            <a:ext cx="4695431" cy="3657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95600" y="685800"/>
            <a:ext cx="3821880" cy="769441"/>
          </a:xfrm>
          <a:prstGeom prst="rect">
            <a:avLst/>
          </a:prstGeom>
          <a:noFill/>
        </p:spPr>
        <p:txBody>
          <a:bodyPr wrap="none" rtlCol="0">
            <a:spAutoFit/>
          </a:bodyPr>
          <a:lstStyle/>
          <a:p>
            <a:r>
              <a:rPr lang="en-US" sz="4400" dirty="0">
                <a:latin typeface="Arial" panose="020B0604020202020204" pitchFamily="34" charset="0"/>
                <a:cs typeface="Arial" panose="020B0604020202020204" pitchFamily="34" charset="0"/>
              </a:rPr>
              <a:t>Soil Resistivity</a:t>
            </a:r>
          </a:p>
        </p:txBody>
      </p:sp>
      <p:sp>
        <p:nvSpPr>
          <p:cNvPr id="4" name="TextBox 3"/>
          <p:cNvSpPr txBox="1"/>
          <p:nvPr/>
        </p:nvSpPr>
        <p:spPr>
          <a:xfrm>
            <a:off x="152399" y="1635336"/>
            <a:ext cx="8846463" cy="830997"/>
          </a:xfrm>
          <a:prstGeom prst="rect">
            <a:avLst/>
          </a:prstGeom>
          <a:noFill/>
        </p:spPr>
        <p:txBody>
          <a:bodyPr wrap="square" rtlCol="0">
            <a:spAutoFit/>
          </a:bodyPr>
          <a:lstStyle/>
          <a:p>
            <a:pPr marL="285750" indent="-285750" algn="ctr">
              <a:buFont typeface="Arial" panose="020B0604020202020204" pitchFamily="34" charset="0"/>
              <a:buChar char="•"/>
            </a:pPr>
            <a:r>
              <a:rPr lang="en-US" sz="2400" dirty="0">
                <a:latin typeface="Arial" panose="020B0604020202020204" pitchFamily="34" charset="0"/>
                <a:cs typeface="Arial" panose="020B0604020202020204" pitchFamily="34" charset="0"/>
              </a:rPr>
              <a:t>Greater Resistivity = Less Current Flow</a:t>
            </a:r>
          </a:p>
          <a:p>
            <a:pPr marL="285750" indent="-285750" algn="ctr">
              <a:buFont typeface="Arial" panose="020B0604020202020204" pitchFamily="34" charset="0"/>
              <a:buChar char="•"/>
            </a:pPr>
            <a:r>
              <a:rPr lang="en-US" sz="2400" dirty="0">
                <a:latin typeface="Arial" panose="020B0604020202020204" pitchFamily="34" charset="0"/>
                <a:cs typeface="Arial" panose="020B0604020202020204" pitchFamily="34" charset="0"/>
              </a:rPr>
              <a:t>Less Current Flow = Lower Corrosion!</a:t>
            </a:r>
          </a:p>
        </p:txBody>
      </p:sp>
    </p:spTree>
    <p:extLst>
      <p:ext uri="{BB962C8B-B14F-4D97-AF65-F5344CB8AC3E}">
        <p14:creationId xmlns:p14="http://schemas.microsoft.com/office/powerpoint/2010/main" val="2660260550"/>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2400" y="304800"/>
            <a:ext cx="8839200" cy="1295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dirty="0">
                <a:effectLst/>
                <a:latin typeface="Arial" panose="020B0604020202020204" pitchFamily="34" charset="0"/>
                <a:cs typeface="Arial" panose="020B0604020202020204" pitchFamily="34" charset="0"/>
              </a:rPr>
              <a:t>After adding another 100ml</a:t>
            </a:r>
          </a:p>
          <a:p>
            <a:pPr algn="ctr"/>
            <a:r>
              <a:rPr lang="en-US" sz="3600" dirty="0">
                <a:effectLst/>
                <a:latin typeface="Arial" panose="020B0604020202020204" pitchFamily="34" charset="0"/>
                <a:cs typeface="Arial" panose="020B0604020202020204" pitchFamily="34" charset="0"/>
              </a:rPr>
              <a:t> total 650ml.</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524000" y="1828800"/>
            <a:ext cx="6172200" cy="4164376"/>
          </a:xfrm>
          <a:prstGeom prst="rect">
            <a:avLst/>
          </a:prstGeom>
          <a:ln>
            <a:noFill/>
          </a:ln>
          <a:effectLst>
            <a:softEdge rad="112500"/>
          </a:effectLst>
        </p:spPr>
      </p:pic>
    </p:spTree>
    <p:extLst>
      <p:ext uri="{BB962C8B-B14F-4D97-AF65-F5344CB8AC3E}">
        <p14:creationId xmlns:p14="http://schemas.microsoft.com/office/powerpoint/2010/main" val="1409159917"/>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2400" y="304800"/>
            <a:ext cx="8839200" cy="1295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dirty="0">
                <a:effectLst/>
                <a:latin typeface="Arial" panose="020B0604020202020204" pitchFamily="34" charset="0"/>
                <a:cs typeface="Arial" panose="020B0604020202020204" pitchFamily="34" charset="0"/>
              </a:rPr>
              <a:t>After adding another 100ml</a:t>
            </a:r>
          </a:p>
          <a:p>
            <a:pPr algn="ctr"/>
            <a:r>
              <a:rPr lang="en-US" sz="3600" dirty="0">
                <a:effectLst/>
                <a:latin typeface="Arial" panose="020B0604020202020204" pitchFamily="34" charset="0"/>
                <a:cs typeface="Arial" panose="020B0604020202020204" pitchFamily="34" charset="0"/>
              </a:rPr>
              <a:t> total 750ml.</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914400" y="1569396"/>
            <a:ext cx="7391400" cy="4831404"/>
          </a:xfrm>
          <a:prstGeom prst="rect">
            <a:avLst/>
          </a:prstGeom>
          <a:ln>
            <a:noFill/>
          </a:ln>
          <a:effectLst>
            <a:softEdge rad="112500"/>
          </a:effectLst>
        </p:spPr>
      </p:pic>
    </p:spTree>
    <p:extLst>
      <p:ext uri="{BB962C8B-B14F-4D97-AF65-F5344CB8AC3E}">
        <p14:creationId xmlns:p14="http://schemas.microsoft.com/office/powerpoint/2010/main" val="4062799914"/>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157717"/>
            <a:ext cx="6400799" cy="6624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a:spLocks noGrp="1"/>
          </p:cNvSpPr>
          <p:nvPr>
            <p:ph type="title"/>
          </p:nvPr>
        </p:nvSpPr>
        <p:spPr>
          <a:xfrm>
            <a:off x="152400" y="372626"/>
            <a:ext cx="8839200" cy="685800"/>
          </a:xfrm>
        </p:spPr>
        <p:txBody>
          <a:bodyPr>
            <a:noAutofit/>
          </a:bodyPr>
          <a:lstStyle/>
          <a:p>
            <a:pPr marL="0" indent="0" algn="ctr">
              <a:buNone/>
            </a:pPr>
            <a:r>
              <a:rPr lang="en-US" sz="4400" b="1" dirty="0">
                <a:solidFill>
                  <a:srgbClr val="C00000"/>
                </a:solidFill>
                <a:effectLst/>
                <a:latin typeface="Arial" panose="020B0604020202020204" pitchFamily="34" charset="0"/>
                <a:cs typeface="Arial" panose="020B0604020202020204" pitchFamily="34" charset="0"/>
              </a:rPr>
              <a:t>RESULTS AND REPORTING</a:t>
            </a:r>
          </a:p>
        </p:txBody>
      </p:sp>
      <p:sp>
        <p:nvSpPr>
          <p:cNvPr id="2" name="TextBox 1"/>
          <p:cNvSpPr txBox="1"/>
          <p:nvPr/>
        </p:nvSpPr>
        <p:spPr>
          <a:xfrm>
            <a:off x="3752849" y="5332512"/>
            <a:ext cx="438151" cy="215444"/>
          </a:xfrm>
          <a:prstGeom prst="rect">
            <a:avLst/>
          </a:prstGeom>
          <a:solidFill>
            <a:schemeClr val="bg1"/>
          </a:solidFill>
        </p:spPr>
        <p:txBody>
          <a:bodyPr wrap="square" rtlCol="0">
            <a:spAutoFit/>
          </a:bodyPr>
          <a:lstStyle/>
          <a:p>
            <a:r>
              <a:rPr lang="en-US" sz="800" b="1" dirty="0"/>
              <a:t>2109</a:t>
            </a:r>
          </a:p>
        </p:txBody>
      </p:sp>
    </p:spTree>
    <p:extLst>
      <p:ext uri="{BB962C8B-B14F-4D97-AF65-F5344CB8AC3E}">
        <p14:creationId xmlns:p14="http://schemas.microsoft.com/office/powerpoint/2010/main" val="3639468583"/>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543800" cy="1143000"/>
          </a:xfrm>
        </p:spPr>
        <p:txBody>
          <a:bodyPr/>
          <a:lstStyle/>
          <a:p>
            <a:pPr marL="0" indent="0" algn="ctr">
              <a:buNone/>
            </a:pPr>
            <a:r>
              <a:rPr lang="en-US" sz="6000" dirty="0" err="1">
                <a:solidFill>
                  <a:schemeClr val="tx1"/>
                </a:solidFill>
                <a:latin typeface="Arial" panose="020B0604020202020204" pitchFamily="34" charset="0"/>
                <a:cs typeface="Arial" panose="020B0604020202020204" pitchFamily="34" charset="0"/>
              </a:rPr>
              <a:t>MoDOT</a:t>
            </a:r>
            <a:r>
              <a:rPr lang="en-US" sz="6000" dirty="0">
                <a:solidFill>
                  <a:schemeClr val="tx1"/>
                </a:solidFill>
                <a:latin typeface="Arial" panose="020B0604020202020204" pitchFamily="34" charset="0"/>
                <a:cs typeface="Arial" panose="020B0604020202020204" pitchFamily="34" charset="0"/>
              </a:rPr>
              <a:t> Contacts</a:t>
            </a:r>
          </a:p>
        </p:txBody>
      </p:sp>
      <p:sp>
        <p:nvSpPr>
          <p:cNvPr id="5" name="TextBox 4"/>
          <p:cNvSpPr txBox="1"/>
          <p:nvPr/>
        </p:nvSpPr>
        <p:spPr>
          <a:xfrm>
            <a:off x="609600" y="1524000"/>
            <a:ext cx="5334000" cy="1323439"/>
          </a:xfrm>
          <a:prstGeom prst="rect">
            <a:avLst/>
          </a:prstGeom>
          <a:noFill/>
        </p:spPr>
        <p:txBody>
          <a:bodyPr wrap="square" rtlCol="0">
            <a:spAutoFit/>
          </a:bodyPr>
          <a:lstStyle/>
          <a:p>
            <a:r>
              <a:rPr lang="en-US" sz="2000" dirty="0"/>
              <a:t>Nicole</a:t>
            </a:r>
            <a:r>
              <a:rPr lang="en-US" sz="2000" dirty="0">
                <a:latin typeface="Aharoni" panose="02010803020104030203" pitchFamily="2" charset="-79"/>
                <a:cs typeface="Aharoni" panose="02010803020104030203" pitchFamily="2" charset="-79"/>
              </a:rPr>
              <a:t>’</a:t>
            </a:r>
            <a:r>
              <a:rPr lang="en-US" sz="2000" dirty="0"/>
              <a:t> Scott</a:t>
            </a:r>
          </a:p>
          <a:p>
            <a:r>
              <a:rPr lang="en-US" sz="2000" dirty="0"/>
              <a:t>Testing Supervisor – Geotechnical Section</a:t>
            </a:r>
          </a:p>
          <a:p>
            <a:r>
              <a:rPr lang="en-US" sz="2000" dirty="0"/>
              <a:t>(573) 526-4306</a:t>
            </a:r>
          </a:p>
          <a:p>
            <a:r>
              <a:rPr lang="en-US" sz="2000" dirty="0"/>
              <a:t>Nicole.Scott@modot.mo.gov</a:t>
            </a:r>
          </a:p>
        </p:txBody>
      </p:sp>
      <p:sp>
        <p:nvSpPr>
          <p:cNvPr id="6" name="TextBox 5"/>
          <p:cNvSpPr txBox="1"/>
          <p:nvPr/>
        </p:nvSpPr>
        <p:spPr>
          <a:xfrm>
            <a:off x="685800" y="3172361"/>
            <a:ext cx="4953000" cy="1323439"/>
          </a:xfrm>
          <a:prstGeom prst="rect">
            <a:avLst/>
          </a:prstGeom>
          <a:noFill/>
        </p:spPr>
        <p:txBody>
          <a:bodyPr wrap="square" rtlCol="0">
            <a:spAutoFit/>
          </a:bodyPr>
          <a:lstStyle/>
          <a:p>
            <a:r>
              <a:rPr lang="en-US" sz="2000" dirty="0"/>
              <a:t>Lydia Brownell</a:t>
            </a:r>
          </a:p>
          <a:p>
            <a:r>
              <a:rPr lang="en-US" sz="2000" dirty="0"/>
              <a:t>Geotechnical Director</a:t>
            </a:r>
          </a:p>
          <a:p>
            <a:r>
              <a:rPr lang="en-US" sz="2000" dirty="0"/>
              <a:t>(573) 526-4628</a:t>
            </a:r>
          </a:p>
          <a:p>
            <a:r>
              <a:rPr lang="en-US" sz="2000" dirty="0"/>
              <a:t>Kevin.McLain@modot.mo.gov</a:t>
            </a:r>
          </a:p>
        </p:txBody>
      </p:sp>
      <p:sp>
        <p:nvSpPr>
          <p:cNvPr id="7" name="TextBox 6"/>
          <p:cNvSpPr txBox="1"/>
          <p:nvPr/>
        </p:nvSpPr>
        <p:spPr>
          <a:xfrm>
            <a:off x="685800" y="4848761"/>
            <a:ext cx="5181600" cy="1323439"/>
          </a:xfrm>
          <a:prstGeom prst="rect">
            <a:avLst/>
          </a:prstGeom>
          <a:noFill/>
        </p:spPr>
        <p:txBody>
          <a:bodyPr wrap="square" rtlCol="0">
            <a:spAutoFit/>
          </a:bodyPr>
          <a:lstStyle/>
          <a:p>
            <a:r>
              <a:rPr lang="en-US" sz="2000" dirty="0"/>
              <a:t>Brett Trautman</a:t>
            </a:r>
          </a:p>
          <a:p>
            <a:r>
              <a:rPr lang="en-US" sz="2000" dirty="0"/>
              <a:t>Physical Laboratory Director</a:t>
            </a:r>
          </a:p>
          <a:p>
            <a:r>
              <a:rPr lang="en-US" sz="2000" dirty="0"/>
              <a:t>(573) 751-1036</a:t>
            </a:r>
          </a:p>
          <a:p>
            <a:r>
              <a:rPr lang="en-US" sz="2000" dirty="0"/>
              <a:t>Brett.Trautman@modot.mo.gov</a:t>
            </a:r>
          </a:p>
        </p:txBody>
      </p:sp>
    </p:spTree>
    <p:extLst>
      <p:ext uri="{BB962C8B-B14F-4D97-AF65-F5344CB8AC3E}">
        <p14:creationId xmlns:p14="http://schemas.microsoft.com/office/powerpoint/2010/main" val="1947537767"/>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996" y="457200"/>
            <a:ext cx="8839200" cy="1143000"/>
          </a:xfrm>
        </p:spPr>
        <p:txBody>
          <a:bodyPr/>
          <a:lstStyle/>
          <a:p>
            <a:pPr marL="0" indent="0" algn="ctr">
              <a:buNone/>
            </a:pPr>
            <a:r>
              <a:rPr lang="en-US" sz="7200" dirty="0"/>
              <a:t>THE END………………</a:t>
            </a:r>
          </a:p>
        </p:txBody>
      </p:sp>
      <p:pic>
        <p:nvPicPr>
          <p:cNvPr id="2050" name="Picture 2" descr="&lt;b&gt;Jumping for joy&lt;/b&gt;, &lt;b&gt;man&lt;/b&gt; &lt;b&gt;jumping&lt;/b&gt; with beach in background, Austral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057400"/>
            <a:ext cx="6629400" cy="4267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794257"/>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626" y="304800"/>
            <a:ext cx="7772400" cy="1371600"/>
          </a:xfrm>
        </p:spPr>
        <p:txBody>
          <a:bodyPr/>
          <a:lstStyle/>
          <a:p>
            <a:pPr marL="0" indent="0" algn="ctr">
              <a:buNone/>
            </a:pPr>
            <a:r>
              <a:rPr lang="en-US" sz="3600" dirty="0">
                <a:ln w="10541" cmpd="sng">
                  <a:solidFill>
                    <a:srgbClr val="7D7D7D">
                      <a:tint val="100000"/>
                      <a:shade val="100000"/>
                      <a:satMod val="110000"/>
                    </a:srgbClr>
                  </a:solidFill>
                  <a:prstDash val="solid"/>
                </a:ln>
                <a:solidFill>
                  <a:schemeClr val="tx1"/>
                </a:solidFill>
                <a:effectLst/>
              </a:rPr>
              <a:t>Corrosivity Ratings</a:t>
            </a:r>
            <a:br>
              <a:rPr lang="en-US" sz="3600" dirty="0">
                <a:ln w="10541" cmpd="sng">
                  <a:solidFill>
                    <a:srgbClr val="7D7D7D">
                      <a:tint val="100000"/>
                      <a:shade val="100000"/>
                      <a:satMod val="110000"/>
                    </a:srgbClr>
                  </a:solidFill>
                  <a:prstDash val="solid"/>
                </a:ln>
                <a:solidFill>
                  <a:schemeClr val="tx1"/>
                </a:solidFill>
                <a:effectLst/>
              </a:rPr>
            </a:br>
            <a:r>
              <a:rPr lang="en-US" sz="3600" dirty="0">
                <a:ln w="10541" cmpd="sng">
                  <a:solidFill>
                    <a:srgbClr val="7D7D7D">
                      <a:tint val="100000"/>
                      <a:shade val="100000"/>
                      <a:satMod val="110000"/>
                    </a:srgbClr>
                  </a:solidFill>
                  <a:prstDash val="solid"/>
                </a:ln>
                <a:solidFill>
                  <a:schemeClr val="tx1"/>
                </a:solidFill>
                <a:effectLst/>
              </a:rPr>
              <a:t> Based On Soil Resistivity</a:t>
            </a:r>
          </a:p>
        </p:txBody>
      </p:sp>
      <p:graphicFrame>
        <p:nvGraphicFramePr>
          <p:cNvPr id="4" name="Table 3"/>
          <p:cNvGraphicFramePr>
            <a:graphicFrameLocks noGrp="1"/>
          </p:cNvGraphicFramePr>
          <p:nvPr>
            <p:extLst>
              <p:ext uri="{D42A27DB-BD31-4B8C-83A1-F6EECF244321}">
                <p14:modId xmlns:p14="http://schemas.microsoft.com/office/powerpoint/2010/main" val="2164817671"/>
              </p:ext>
            </p:extLst>
          </p:nvPr>
        </p:nvGraphicFramePr>
        <p:xfrm>
          <a:off x="1600200" y="3657600"/>
          <a:ext cx="5780722" cy="2595880"/>
        </p:xfrm>
        <a:graphic>
          <a:graphicData uri="http://schemas.openxmlformats.org/drawingml/2006/table">
            <a:tbl>
              <a:tblPr firstRow="1" bandRow="1">
                <a:tableStyleId>{5C22544A-7EE6-4342-B048-85BDC9FD1C3A}</a:tableStyleId>
              </a:tblPr>
              <a:tblGrid>
                <a:gridCol w="2889567">
                  <a:extLst>
                    <a:ext uri="{9D8B030D-6E8A-4147-A177-3AD203B41FA5}">
                      <a16:colId xmlns:a16="http://schemas.microsoft.com/office/drawing/2014/main" val="20000"/>
                    </a:ext>
                  </a:extLst>
                </a:gridCol>
                <a:gridCol w="2891155">
                  <a:extLst>
                    <a:ext uri="{9D8B030D-6E8A-4147-A177-3AD203B41FA5}">
                      <a16:colId xmlns:a16="http://schemas.microsoft.com/office/drawing/2014/main" val="20001"/>
                    </a:ext>
                  </a:extLst>
                </a:gridCol>
              </a:tblGrid>
              <a:tr h="370840">
                <a:tc>
                  <a:txBody>
                    <a:bodyPr/>
                    <a:lstStyle/>
                    <a:p>
                      <a:pPr algn="ctr"/>
                      <a:r>
                        <a:rPr lang="en-US" dirty="0"/>
                        <a:t>Soil Resistivity (ohm cm)</a:t>
                      </a:r>
                    </a:p>
                  </a:txBody>
                  <a:tcPr/>
                </a:tc>
                <a:tc>
                  <a:txBody>
                    <a:bodyPr/>
                    <a:lstStyle/>
                    <a:p>
                      <a:pPr algn="ctr"/>
                      <a:r>
                        <a:rPr lang="en-US" dirty="0"/>
                        <a:t>Corrosivity Rating</a:t>
                      </a:r>
                    </a:p>
                  </a:txBody>
                  <a:tcPr/>
                </a:tc>
                <a:extLst>
                  <a:ext uri="{0D108BD9-81ED-4DB2-BD59-A6C34878D82A}">
                    <a16:rowId xmlns:a16="http://schemas.microsoft.com/office/drawing/2014/main" val="10000"/>
                  </a:ext>
                </a:extLst>
              </a:tr>
              <a:tr h="370840">
                <a:tc>
                  <a:txBody>
                    <a:bodyPr/>
                    <a:lstStyle/>
                    <a:p>
                      <a:r>
                        <a:rPr lang="en-US" dirty="0"/>
                        <a:t>&gt;</a:t>
                      </a:r>
                      <a:r>
                        <a:rPr lang="en-US" baseline="0" dirty="0"/>
                        <a:t> 20,000</a:t>
                      </a:r>
                      <a:endParaRPr lang="en-US" dirty="0"/>
                    </a:p>
                  </a:txBody>
                  <a:tcPr/>
                </a:tc>
                <a:tc>
                  <a:txBody>
                    <a:bodyPr/>
                    <a:lstStyle/>
                    <a:p>
                      <a:r>
                        <a:rPr lang="en-US" dirty="0"/>
                        <a:t>Essentially non-corrosive</a:t>
                      </a:r>
                    </a:p>
                  </a:txBody>
                  <a:tcPr/>
                </a:tc>
                <a:extLst>
                  <a:ext uri="{0D108BD9-81ED-4DB2-BD59-A6C34878D82A}">
                    <a16:rowId xmlns:a16="http://schemas.microsoft.com/office/drawing/2014/main" val="10001"/>
                  </a:ext>
                </a:extLst>
              </a:tr>
              <a:tr h="370840">
                <a:tc>
                  <a:txBody>
                    <a:bodyPr/>
                    <a:lstStyle/>
                    <a:p>
                      <a:r>
                        <a:rPr lang="en-US" dirty="0"/>
                        <a:t>10,000 to 20,000</a:t>
                      </a:r>
                    </a:p>
                  </a:txBody>
                  <a:tcPr/>
                </a:tc>
                <a:tc>
                  <a:txBody>
                    <a:bodyPr/>
                    <a:lstStyle/>
                    <a:p>
                      <a:r>
                        <a:rPr lang="en-US" dirty="0"/>
                        <a:t>Mildly corrosive</a:t>
                      </a:r>
                    </a:p>
                  </a:txBody>
                  <a:tcPr/>
                </a:tc>
                <a:extLst>
                  <a:ext uri="{0D108BD9-81ED-4DB2-BD59-A6C34878D82A}">
                    <a16:rowId xmlns:a16="http://schemas.microsoft.com/office/drawing/2014/main" val="10002"/>
                  </a:ext>
                </a:extLst>
              </a:tr>
              <a:tr h="370840">
                <a:tc>
                  <a:txBody>
                    <a:bodyPr/>
                    <a:lstStyle/>
                    <a:p>
                      <a:r>
                        <a:rPr lang="en-US" dirty="0"/>
                        <a:t>5,000 to 10,000</a:t>
                      </a:r>
                    </a:p>
                  </a:txBody>
                  <a:tcPr/>
                </a:tc>
                <a:tc>
                  <a:txBody>
                    <a:bodyPr/>
                    <a:lstStyle/>
                    <a:p>
                      <a:r>
                        <a:rPr lang="en-US" dirty="0"/>
                        <a:t>Moderately corrosive</a:t>
                      </a:r>
                    </a:p>
                  </a:txBody>
                  <a:tcPr/>
                </a:tc>
                <a:extLst>
                  <a:ext uri="{0D108BD9-81ED-4DB2-BD59-A6C34878D82A}">
                    <a16:rowId xmlns:a16="http://schemas.microsoft.com/office/drawing/2014/main" val="10003"/>
                  </a:ext>
                </a:extLst>
              </a:tr>
              <a:tr h="370840">
                <a:tc>
                  <a:txBody>
                    <a:bodyPr/>
                    <a:lstStyle/>
                    <a:p>
                      <a:r>
                        <a:rPr lang="en-US" dirty="0"/>
                        <a:t>3,000 to 5,000</a:t>
                      </a:r>
                    </a:p>
                  </a:txBody>
                  <a:tcPr/>
                </a:tc>
                <a:tc>
                  <a:txBody>
                    <a:bodyPr/>
                    <a:lstStyle/>
                    <a:p>
                      <a:r>
                        <a:rPr lang="en-US" dirty="0"/>
                        <a:t>Corrosive</a:t>
                      </a:r>
                    </a:p>
                  </a:txBody>
                  <a:tcPr/>
                </a:tc>
                <a:extLst>
                  <a:ext uri="{0D108BD9-81ED-4DB2-BD59-A6C34878D82A}">
                    <a16:rowId xmlns:a16="http://schemas.microsoft.com/office/drawing/2014/main" val="10004"/>
                  </a:ext>
                </a:extLst>
              </a:tr>
              <a:tr h="370840">
                <a:tc>
                  <a:txBody>
                    <a:bodyPr/>
                    <a:lstStyle/>
                    <a:p>
                      <a:r>
                        <a:rPr lang="en-US" dirty="0"/>
                        <a:t>1,000 to 3,000</a:t>
                      </a:r>
                    </a:p>
                  </a:txBody>
                  <a:tcPr/>
                </a:tc>
                <a:tc>
                  <a:txBody>
                    <a:bodyPr/>
                    <a:lstStyle/>
                    <a:p>
                      <a:r>
                        <a:rPr lang="en-US" dirty="0"/>
                        <a:t>Highly corrosive</a:t>
                      </a:r>
                    </a:p>
                  </a:txBody>
                  <a:tcPr/>
                </a:tc>
                <a:extLst>
                  <a:ext uri="{0D108BD9-81ED-4DB2-BD59-A6C34878D82A}">
                    <a16:rowId xmlns:a16="http://schemas.microsoft.com/office/drawing/2014/main" val="10005"/>
                  </a:ext>
                </a:extLst>
              </a:tr>
              <a:tr h="370840">
                <a:tc>
                  <a:txBody>
                    <a:bodyPr/>
                    <a:lstStyle/>
                    <a:p>
                      <a:r>
                        <a:rPr lang="en-US" dirty="0"/>
                        <a:t>&lt; 1,000</a:t>
                      </a:r>
                    </a:p>
                  </a:txBody>
                  <a:tcPr/>
                </a:tc>
                <a:tc>
                  <a:txBody>
                    <a:bodyPr/>
                    <a:lstStyle/>
                    <a:p>
                      <a:r>
                        <a:rPr lang="en-US" dirty="0"/>
                        <a:t>Extremely corrosive</a:t>
                      </a:r>
                    </a:p>
                  </a:txBody>
                  <a:tcPr/>
                </a:tc>
                <a:extLst>
                  <a:ext uri="{0D108BD9-81ED-4DB2-BD59-A6C34878D82A}">
                    <a16:rowId xmlns:a16="http://schemas.microsoft.com/office/drawing/2014/main" val="10006"/>
                  </a:ext>
                </a:extLst>
              </a:tr>
            </a:tbl>
          </a:graphicData>
        </a:graphic>
      </p:graphicFrame>
      <p:sp>
        <p:nvSpPr>
          <p:cNvPr id="5" name="TextBox 4"/>
          <p:cNvSpPr txBox="1"/>
          <p:nvPr/>
        </p:nvSpPr>
        <p:spPr>
          <a:xfrm>
            <a:off x="1329723" y="1905000"/>
            <a:ext cx="6558206" cy="1477328"/>
          </a:xfrm>
          <a:prstGeom prst="rect">
            <a:avLst/>
          </a:prstGeom>
          <a:noFill/>
        </p:spPr>
        <p:txBody>
          <a:bodyPr wrap="none" rtlCol="0">
            <a:spAutoFit/>
          </a:bodyPr>
          <a:lstStyle/>
          <a:p>
            <a:r>
              <a:rPr lang="en-US" dirty="0"/>
              <a:t>Soil resistivity is a function of soil moisture and the </a:t>
            </a:r>
          </a:p>
          <a:p>
            <a:r>
              <a:rPr lang="en-US" dirty="0"/>
              <a:t>concentrations of ionic soluble salts and is considered </a:t>
            </a:r>
          </a:p>
          <a:p>
            <a:r>
              <a:rPr lang="en-US" dirty="0"/>
              <a:t>to be most comprehensive indicator of a soil’s corrosivity.</a:t>
            </a:r>
          </a:p>
          <a:p>
            <a:r>
              <a:rPr lang="en-US" dirty="0"/>
              <a:t>Typically, the lower the resistivity, the higher will be the</a:t>
            </a:r>
          </a:p>
          <a:p>
            <a:r>
              <a:rPr lang="en-US" dirty="0"/>
              <a:t>Corrosivity as indicated in the following  Table.</a:t>
            </a:r>
          </a:p>
        </p:txBody>
      </p:sp>
    </p:spTree>
    <p:extLst>
      <p:ext uri="{BB962C8B-B14F-4D97-AF65-F5344CB8AC3E}">
        <p14:creationId xmlns:p14="http://schemas.microsoft.com/office/powerpoint/2010/main" val="1302756138"/>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82901" y="304800"/>
            <a:ext cx="7543800" cy="762000"/>
          </a:xfrm>
        </p:spPr>
        <p:txBody>
          <a:bodyPr>
            <a:normAutofit fontScale="90000"/>
          </a:bodyPr>
          <a:lstStyle/>
          <a:p>
            <a:pPr marL="18288" indent="0" algn="ctr">
              <a:buNone/>
            </a:pPr>
            <a:r>
              <a:rPr lang="en-US" sz="4400" dirty="0">
                <a:effectLst/>
              </a:rPr>
              <a:t>AASHTO</a:t>
            </a:r>
            <a:r>
              <a:rPr lang="en-US" sz="4800" dirty="0">
                <a:effectLst/>
              </a:rPr>
              <a:t> </a:t>
            </a:r>
            <a:r>
              <a:rPr lang="en-US" sz="4400" dirty="0">
                <a:effectLst/>
                <a:latin typeface="Arial" panose="020B0604020202020204" pitchFamily="34" charset="0"/>
                <a:cs typeface="Arial" panose="020B0604020202020204" pitchFamily="34" charset="0"/>
              </a:rPr>
              <a:t>T288</a:t>
            </a:r>
            <a:endParaRPr lang="en-US" sz="4800" dirty="0">
              <a:effectLst/>
              <a:latin typeface="Arial" panose="020B0604020202020204" pitchFamily="34" charset="0"/>
              <a:cs typeface="Arial" panose="020B0604020202020204" pitchFamily="34" charset="0"/>
            </a:endParaRPr>
          </a:p>
        </p:txBody>
      </p:sp>
      <p:sp>
        <p:nvSpPr>
          <p:cNvPr id="4" name="Content Placeholder 3"/>
          <p:cNvSpPr>
            <a:spLocks noGrp="1"/>
          </p:cNvSpPr>
          <p:nvPr>
            <p:ph sz="quarter" idx="13"/>
          </p:nvPr>
        </p:nvSpPr>
        <p:spPr>
          <a:xfrm>
            <a:off x="533400" y="4114800"/>
            <a:ext cx="8086142" cy="2286000"/>
          </a:xfrm>
        </p:spPr>
        <p:style>
          <a:lnRef idx="1">
            <a:schemeClr val="accent6"/>
          </a:lnRef>
          <a:fillRef idx="2">
            <a:schemeClr val="accent6"/>
          </a:fillRef>
          <a:effectRef idx="1">
            <a:schemeClr val="accent6"/>
          </a:effectRef>
          <a:fontRef idx="minor">
            <a:schemeClr val="dk1"/>
          </a:fontRef>
        </p:style>
        <p:txBody>
          <a:bodyPr>
            <a:normAutofit fontScale="92500" lnSpcReduction="20000"/>
          </a:bodyPr>
          <a:lstStyle/>
          <a:p>
            <a:pPr marL="18288" indent="0">
              <a:buNone/>
            </a:pPr>
            <a:endParaRPr lang="en-US" sz="1200" dirty="0">
              <a:solidFill>
                <a:srgbClr val="FFC000"/>
              </a:solidFill>
            </a:endParaRPr>
          </a:p>
          <a:p>
            <a:pPr marL="18288" indent="0">
              <a:buNone/>
            </a:pPr>
            <a:endParaRPr lang="en-US" sz="1200" dirty="0">
              <a:solidFill>
                <a:srgbClr val="FFC000"/>
              </a:solidFill>
            </a:endParaRPr>
          </a:p>
          <a:p>
            <a:pPr marL="18288" indent="0">
              <a:buNone/>
            </a:pPr>
            <a:r>
              <a:rPr lang="en-US" sz="2400" dirty="0">
                <a:effectLst/>
              </a:rPr>
              <a:t>This test method covers the laboratory determination for the minimum resistivity of a soil sample. </a:t>
            </a:r>
          </a:p>
          <a:p>
            <a:pPr marL="18288" indent="0">
              <a:buNone/>
            </a:pPr>
            <a:r>
              <a:rPr lang="en-US" sz="2400" dirty="0">
                <a:effectLst/>
              </a:rPr>
              <a:t>  The principal use of this test method is to determine a soil’s corrosivity and thereby identify the conditions under which the corrosion of the metals in soil may be sharply accentuated.  </a:t>
            </a:r>
            <a:endParaRPr lang="en-US" sz="1400" dirty="0"/>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657941" y="1219200"/>
            <a:ext cx="5809660" cy="3352800"/>
          </a:xfrm>
          <a:prstGeom prst="rect">
            <a:avLst/>
          </a:prstGeom>
          <a:ln>
            <a:noFill/>
          </a:ln>
          <a:effectLst>
            <a:softEdge rad="112500"/>
          </a:effectLst>
        </p:spPr>
      </p:pic>
      <p:sp>
        <p:nvSpPr>
          <p:cNvPr id="6" name="TextBox 5"/>
          <p:cNvSpPr txBox="1"/>
          <p:nvPr/>
        </p:nvSpPr>
        <p:spPr>
          <a:xfrm>
            <a:off x="3048000" y="2133600"/>
            <a:ext cx="184731" cy="369332"/>
          </a:xfrm>
          <a:prstGeom prst="rect">
            <a:avLst/>
          </a:prstGeom>
          <a:noFill/>
        </p:spPr>
        <p:txBody>
          <a:bodyPr wrap="none" rtlCol="0">
            <a:spAutoFit/>
          </a:bodyPr>
          <a:lstStyle/>
          <a:p>
            <a:endParaRPr lang="en-US" dirty="0"/>
          </a:p>
        </p:txBody>
      </p:sp>
      <p:sp>
        <p:nvSpPr>
          <p:cNvPr id="5" name="TextBox 4"/>
          <p:cNvSpPr txBox="1"/>
          <p:nvPr/>
        </p:nvSpPr>
        <p:spPr>
          <a:xfrm>
            <a:off x="152401" y="3810000"/>
            <a:ext cx="1561646" cy="646331"/>
          </a:xfrm>
          <a:prstGeom prst="rect">
            <a:avLst/>
          </a:prstGeom>
          <a:noFill/>
        </p:spPr>
        <p:txBody>
          <a:bodyPr wrap="none" rtlCol="0">
            <a:spAutoFit/>
          </a:bodyPr>
          <a:lstStyle/>
          <a:p>
            <a:r>
              <a:rPr lang="en-US" sz="3600" b="1" dirty="0">
                <a:solidFill>
                  <a:schemeClr val="accent6">
                    <a:lumMod val="75000"/>
                  </a:schemeClr>
                </a:solidFill>
                <a:effectLst>
                  <a:outerShdw blurRad="38100" dist="38100" dir="2700000" algn="tl">
                    <a:srgbClr val="000000">
                      <a:alpha val="43137"/>
                    </a:srgbClr>
                  </a:outerShdw>
                </a:effectLst>
              </a:rPr>
              <a:t>SCOPE</a:t>
            </a:r>
          </a:p>
        </p:txBody>
      </p:sp>
    </p:spTree>
    <p:extLst>
      <p:ext uri="{BB962C8B-B14F-4D97-AF65-F5344CB8AC3E}">
        <p14:creationId xmlns:p14="http://schemas.microsoft.com/office/powerpoint/2010/main" val="314807207"/>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57" r="94667">
                        <a14:foregroundMark x1="3922" y1="78788" x2="94745" y2="78000"/>
                        <a14:foregroundMark x1="84235" y1="71212" x2="84235" y2="71212"/>
                        <a14:foregroundMark x1="94510" y1="78000" x2="94510" y2="15758"/>
                        <a14:foregroundMark x1="94353" y1="16182" x2="157" y2="15939"/>
                        <a14:foregroundMark x1="157" y1="15939" x2="471" y2="79091"/>
                        <a14:foregroundMark x1="706" y1="78788" x2="5882" y2="78788"/>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1022350" y="-260350"/>
            <a:ext cx="5257800" cy="699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Man, &lt;b&gt;Coat&lt;/b&gt;, &lt;b&gt;People&lt;/b&gt;, &lt;b&gt;Laboratory&lt;/b&gt;, &lt;b&gt;Lab&lt;/b&gt;, Glass, Liquid, Blu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19" b="89835" l="10000" r="90000">
                        <a14:foregroundMark x1="51250" y1="7092" x2="49063" y2="6619"/>
                        <a14:backgroundMark x1="12344" y1="8038" x2="17500" y2="6856"/>
                        <a14:backgroundMark x1="10781" y1="7092" x2="31406" y2="6147"/>
                        <a14:backgroundMark x1="10469" y1="7565" x2="9688" y2="88889"/>
                        <a14:backgroundMark x1="10781" y1="88889" x2="27187" y2="89598"/>
                        <a14:backgroundMark x1="27344" y1="88652" x2="29219" y2="5674"/>
                      </a14:backgroundRemoval>
                    </a14:imgEffect>
                  </a14:imgLayer>
                </a14:imgProps>
              </a:ext>
              <a:ext uri="{28A0092B-C50C-407E-A947-70E740481C1C}">
                <a14:useLocalDpi xmlns:a14="http://schemas.microsoft.com/office/drawing/2010/main" val="0"/>
              </a:ext>
            </a:extLst>
          </a:blip>
          <a:srcRect/>
          <a:stretch>
            <a:fillRect/>
          </a:stretch>
        </p:blipFill>
        <p:spPr bwMode="auto">
          <a:xfrm>
            <a:off x="1134894" y="2331566"/>
            <a:ext cx="7075602" cy="43755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Woman, &lt;b&gt;Coat&lt;/b&gt;, Girl, &lt;b&gt;People&lt;/b&gt;, &lt;b&gt;Laboratory&lt;/b&gt;, &lt;b&gt;Lab&lt;/b&gt;, Glass"/>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9844" l="5425" r="89623">
                        <a14:foregroundMark x1="69811" y1="37188" x2="83255" y2="42188"/>
                        <a14:foregroundMark x1="83255" y1="42813" x2="86321" y2="50313"/>
                        <a14:foregroundMark x1="86557" y1="51406" x2="87500" y2="62031"/>
                        <a14:foregroundMark x1="87500" y1="62656" x2="87264" y2="65938"/>
                        <a14:foregroundMark x1="87264" y1="66406" x2="80425" y2="69688"/>
                        <a14:foregroundMark x1="80189" y1="70156" x2="74764" y2="69219"/>
                        <a14:foregroundMark x1="75943" y1="70625" x2="79009" y2="82656"/>
                        <a14:foregroundMark x1="79245" y1="83281" x2="80425" y2="99844"/>
                        <a14:foregroundMark x1="12500" y1="39063" x2="8019" y2="42344"/>
                        <a14:foregroundMark x1="8019" y1="42344" x2="5425" y2="50469"/>
                      </a14:backgroundRemoval>
                    </a14:imgEffect>
                  </a14:imgLayer>
                </a14:imgProps>
              </a:ext>
              <a:ext uri="{28A0092B-C50C-407E-A947-70E740481C1C}">
                <a14:useLocalDpi xmlns:a14="http://schemas.microsoft.com/office/drawing/2010/main" val="0"/>
              </a:ext>
            </a:extLst>
          </a:blip>
          <a:srcRect/>
          <a:stretch>
            <a:fillRect/>
          </a:stretch>
        </p:blipFill>
        <p:spPr bwMode="auto">
          <a:xfrm>
            <a:off x="4953000" y="658103"/>
            <a:ext cx="40386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2"/>
          <p:cNvSpPr>
            <a:spLocks noGrp="1"/>
          </p:cNvSpPr>
          <p:nvPr>
            <p:ph type="title"/>
          </p:nvPr>
        </p:nvSpPr>
        <p:spPr>
          <a:xfrm rot="490035">
            <a:off x="586595" y="593234"/>
            <a:ext cx="7341230" cy="872518"/>
          </a:xfrm>
        </p:spPr>
        <p:txBody>
          <a:bodyPr/>
          <a:lstStyle/>
          <a:p>
            <a:pPr marL="0" indent="0" algn="ctr">
              <a:buNone/>
            </a:pPr>
            <a:r>
              <a:rPr lang="en-US" sz="44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rial" panose="020B0604020202020204" pitchFamily="34" charset="0"/>
                <a:cs typeface="Arial" panose="020B0604020202020204" pitchFamily="34" charset="0"/>
              </a:rPr>
              <a:t>Let’s Get Started</a:t>
            </a:r>
            <a:r>
              <a:rPr lang="en-US" sz="4400" dirty="0">
                <a:latin typeface="Arial" panose="020B0604020202020204" pitchFamily="34" charset="0"/>
                <a:cs typeface="Arial" panose="020B0604020202020204" pitchFamily="34" charset="0"/>
              </a:rPr>
              <a:t>….</a:t>
            </a:r>
          </a:p>
        </p:txBody>
      </p:sp>
      <p:sp>
        <p:nvSpPr>
          <p:cNvPr id="2" name="TextBox 1"/>
          <p:cNvSpPr txBox="1"/>
          <p:nvPr/>
        </p:nvSpPr>
        <p:spPr>
          <a:xfrm>
            <a:off x="6157015" y="5221069"/>
            <a:ext cx="1978427" cy="646331"/>
          </a:xfrm>
          <a:prstGeom prst="rect">
            <a:avLst/>
          </a:prstGeom>
          <a:noFill/>
        </p:spPr>
        <p:txBody>
          <a:bodyPr wrap="none" rtlCol="0">
            <a:spAutoFit/>
          </a:bodyPr>
          <a:lstStyle/>
          <a:p>
            <a:r>
              <a:rPr lang="en-US" dirty="0">
                <a:solidFill>
                  <a:schemeClr val="tx2">
                    <a:lumMod val="60000"/>
                    <a:lumOff val="40000"/>
                  </a:schemeClr>
                </a:solidFill>
              </a:rPr>
              <a:t>What’s the blue</a:t>
            </a:r>
          </a:p>
          <a:p>
            <a:r>
              <a:rPr lang="en-US" dirty="0">
                <a:solidFill>
                  <a:schemeClr val="tx2">
                    <a:lumMod val="60000"/>
                    <a:lumOff val="40000"/>
                  </a:schemeClr>
                </a:solidFill>
              </a:rPr>
              <a:t>stuff in the flask?</a:t>
            </a:r>
          </a:p>
        </p:txBody>
      </p:sp>
    </p:spTree>
    <p:extLst>
      <p:ext uri="{BB962C8B-B14F-4D97-AF65-F5344CB8AC3E}">
        <p14:creationId xmlns:p14="http://schemas.microsoft.com/office/powerpoint/2010/main" val="2833038134"/>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3631</TotalTime>
  <Words>3881</Words>
  <Application>Microsoft Office PowerPoint</Application>
  <PresentationFormat>On-screen Show (4:3)</PresentationFormat>
  <Paragraphs>483</Paragraphs>
  <Slides>64</Slides>
  <Notes>57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64</vt:i4>
      </vt:variant>
    </vt:vector>
  </HeadingPairs>
  <TitlesOfParts>
    <vt:vector size="74" baseType="lpstr">
      <vt:lpstr>Aharoni</vt:lpstr>
      <vt:lpstr>Albertus Medium</vt:lpstr>
      <vt:lpstr>Algerian</vt:lpstr>
      <vt:lpstr>Arial</vt:lpstr>
      <vt:lpstr>Arial Black</vt:lpstr>
      <vt:lpstr>Calibri</vt:lpstr>
      <vt:lpstr>Georgia</vt:lpstr>
      <vt:lpstr>Trebuchet MS</vt:lpstr>
      <vt:lpstr>Wingdings</vt:lpstr>
      <vt:lpstr>Slipstream</vt:lpstr>
      <vt:lpstr>AASHTO T288 Determining Minimum Laboratory Soil Resistivity</vt:lpstr>
      <vt:lpstr>Why test for soil corrosion?</vt:lpstr>
      <vt:lpstr>Outline</vt:lpstr>
      <vt:lpstr>SOIL CORROSION</vt:lpstr>
      <vt:lpstr>Soil Resistivity Information</vt:lpstr>
      <vt:lpstr>PowerPoint Presentation</vt:lpstr>
      <vt:lpstr>Corrosivity Ratings  Based On Soil Resistivity</vt:lpstr>
      <vt:lpstr>AASHTO T288</vt:lpstr>
      <vt:lpstr>Let’s Get Started….</vt:lpstr>
      <vt:lpstr>PowerPoint Presentation</vt:lpstr>
      <vt:lpstr>Sample Preparation Summary</vt:lpstr>
      <vt:lpstr>Equipment Needed for preparing the soil sample</vt:lpstr>
      <vt:lpstr>PowerPoint Presentation</vt:lpstr>
      <vt:lpstr>Air Drying Field Samples  Using an Oven set at 60C (140°F)</vt:lpstr>
      <vt:lpstr>Separation Methods</vt:lpstr>
      <vt:lpstr>“Method A”</vt:lpstr>
      <vt:lpstr>“Method B”</vt:lpstr>
      <vt:lpstr>“Method C”</vt:lpstr>
      <vt:lpstr>PowerPoint Presentation</vt:lpstr>
      <vt:lpstr>“Method A”</vt:lpstr>
      <vt:lpstr>Crushing &amp; Pulverizing</vt:lpstr>
      <vt:lpstr>Before and After  Crushing &amp; Pulverizing </vt:lpstr>
      <vt:lpstr>2nd Separation  Using a No. 10 Sieve</vt:lpstr>
      <vt:lpstr>Separated Fraction Ready for Testing.</vt:lpstr>
      <vt:lpstr>PowerPoint Presentation</vt:lpstr>
      <vt:lpstr>Resistivity Testing Summary</vt:lpstr>
      <vt:lpstr>Equipment Needed</vt:lpstr>
      <vt:lpstr>Mixing Equipment</vt:lpstr>
      <vt:lpstr>DI Water Source</vt:lpstr>
      <vt:lpstr>Distilled Water Source</vt:lpstr>
      <vt:lpstr>RESISTANCE METERS</vt:lpstr>
      <vt:lpstr>Different Sized Soil Boxes</vt:lpstr>
      <vt:lpstr>Calculating  the  Constant Multiplier</vt:lpstr>
      <vt:lpstr>PowerPoint Presentation</vt:lpstr>
      <vt:lpstr>Two Point Connection</vt:lpstr>
      <vt:lpstr>Calibrating  the Resistivity Meter</vt:lpstr>
      <vt:lpstr>Resistivity Procedure </vt:lpstr>
      <vt:lpstr>STEP 1.   </vt:lpstr>
      <vt:lpstr>STEP 2.   </vt:lpstr>
      <vt:lpstr>STEP 3.</vt:lpstr>
      <vt:lpstr>STEP 4. </vt:lpstr>
      <vt:lpstr>STEP 5.   </vt:lpstr>
      <vt:lpstr>STEP 6.</vt:lpstr>
      <vt:lpstr>STEP 7.</vt:lpstr>
      <vt:lpstr>STEP 8.</vt:lpstr>
      <vt:lpstr>STEP 9.</vt:lpstr>
      <vt:lpstr>STEP 10.</vt:lpstr>
      <vt:lpstr>STEP 11.</vt:lpstr>
      <vt:lpstr>STEP 12.</vt:lpstr>
      <vt:lpstr>STEP 13.</vt:lpstr>
      <vt:lpstr>STEP 14.</vt:lpstr>
      <vt:lpstr>Minimum Resistivity</vt:lpstr>
      <vt:lpstr>Minimum Resistivity</vt:lpstr>
      <vt:lpstr>PowerPoint Presentation</vt:lpstr>
      <vt:lpstr>After adding 150ml DI water  and curing.  </vt:lpstr>
      <vt:lpstr>PowerPoint Presentation</vt:lpstr>
      <vt:lpstr>PowerPoint Presentation</vt:lpstr>
      <vt:lpstr>PowerPoint Presentation</vt:lpstr>
      <vt:lpstr>PowerPoint Presentation</vt:lpstr>
      <vt:lpstr>PowerPoint Presentation</vt:lpstr>
      <vt:lpstr>PowerPoint Presentation</vt:lpstr>
      <vt:lpstr>RESULTS AND REPORTING</vt:lpstr>
      <vt:lpstr>MoDOT Contacts</vt:lpstr>
      <vt:lpstr>THE END………………</vt:lpstr>
    </vt:vector>
  </TitlesOfParts>
  <Company>MoDOT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Determining Minimum Laboratory Soil Resistivity AASHTO T288</dc:title>
  <dc:creator>Donna Hoeller</dc:creator>
  <cp:lastModifiedBy>Donna Hoeller</cp:lastModifiedBy>
  <cp:revision>1023</cp:revision>
  <cp:lastPrinted>2021-11-04T18:00:37Z</cp:lastPrinted>
  <dcterms:created xsi:type="dcterms:W3CDTF">2015-08-28T18:56:07Z</dcterms:created>
  <dcterms:modified xsi:type="dcterms:W3CDTF">2021-11-04T19:36:02Z</dcterms:modified>
</cp:coreProperties>
</file>