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61" r:id="rId4"/>
    <p:sldId id="258" r:id="rId5"/>
    <p:sldId id="259" r:id="rId6"/>
    <p:sldId id="263" r:id="rId7"/>
    <p:sldId id="277" r:id="rId8"/>
    <p:sldId id="264" r:id="rId9"/>
    <p:sldId id="267" r:id="rId10"/>
    <p:sldId id="265" r:id="rId11"/>
    <p:sldId id="268" r:id="rId12"/>
    <p:sldId id="278" r:id="rId13"/>
    <p:sldId id="269" r:id="rId14"/>
    <p:sldId id="292" r:id="rId15"/>
    <p:sldId id="279" r:id="rId16"/>
    <p:sldId id="275" r:id="rId17"/>
    <p:sldId id="293" r:id="rId18"/>
    <p:sldId id="281" r:id="rId19"/>
    <p:sldId id="270" r:id="rId20"/>
    <p:sldId id="294" r:id="rId21"/>
    <p:sldId id="283" r:id="rId22"/>
    <p:sldId id="271" r:id="rId23"/>
    <p:sldId id="295" r:id="rId24"/>
    <p:sldId id="285" r:id="rId25"/>
    <p:sldId id="272" r:id="rId26"/>
    <p:sldId id="296" r:id="rId27"/>
    <p:sldId id="287" r:id="rId28"/>
    <p:sldId id="273" r:id="rId29"/>
    <p:sldId id="297" r:id="rId30"/>
    <p:sldId id="289"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29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72F"/>
    <a:srgbClr val="052D3B"/>
    <a:srgbClr val="23603F"/>
    <a:srgbClr val="9A0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9"/>
    <p:restoredTop sz="95085"/>
  </p:normalViewPr>
  <p:slideViewPr>
    <p:cSldViewPr snapToGrid="0" snapToObjects="1">
      <p:cViewPr>
        <p:scale>
          <a:sx n="95" d="100"/>
          <a:sy n="95" d="100"/>
        </p:scale>
        <p:origin x="-2400" y="-444"/>
      </p:cViewPr>
      <p:guideLst>
        <p:guide orient="horz" pos="2160"/>
        <p:guide pos="288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C05655-9ED9-954A-9F71-585C89B6D0F8}" type="datetimeFigureOut">
              <a:rPr lang="en-US" smtClean="0"/>
              <a:t>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A65E9-695A-9149-9AD8-4F27D328DDD6}" type="slidenum">
              <a:rPr lang="en-US" smtClean="0"/>
              <a:t>‹#›</a:t>
            </a:fld>
            <a:endParaRPr lang="en-US"/>
          </a:p>
        </p:txBody>
      </p:sp>
    </p:spTree>
    <p:extLst>
      <p:ext uri="{BB962C8B-B14F-4D97-AF65-F5344CB8AC3E}">
        <p14:creationId xmlns:p14="http://schemas.microsoft.com/office/powerpoint/2010/main" val="3554737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22E4A-8C1B-074E-A140-60E42C4055FF}"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E1AEC-7B37-4748-9586-90BB40E6E6F5}" type="slidenum">
              <a:rPr lang="en-US" smtClean="0"/>
              <a:t>‹#›</a:t>
            </a:fld>
            <a:endParaRPr lang="en-US"/>
          </a:p>
        </p:txBody>
      </p:sp>
    </p:spTree>
    <p:extLst>
      <p:ext uri="{BB962C8B-B14F-4D97-AF65-F5344CB8AC3E}">
        <p14:creationId xmlns:p14="http://schemas.microsoft.com/office/powerpoint/2010/main" val="11136533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E1AEC-7B37-4748-9586-90BB40E6E6F5}" type="slidenum">
              <a:rPr lang="en-US" smtClean="0"/>
              <a:t>1</a:t>
            </a:fld>
            <a:endParaRPr lang="en-US"/>
          </a:p>
        </p:txBody>
      </p:sp>
    </p:spTree>
    <p:extLst>
      <p:ext uri="{BB962C8B-B14F-4D97-AF65-F5344CB8AC3E}">
        <p14:creationId xmlns:p14="http://schemas.microsoft.com/office/powerpoint/2010/main" val="229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E1AEC-7B37-4748-9586-90BB40E6E6F5}" type="slidenum">
              <a:rPr lang="en-US" smtClean="0"/>
              <a:t>6</a:t>
            </a:fld>
            <a:endParaRPr lang="en-US"/>
          </a:p>
        </p:txBody>
      </p:sp>
    </p:spTree>
    <p:extLst>
      <p:ext uri="{BB962C8B-B14F-4D97-AF65-F5344CB8AC3E}">
        <p14:creationId xmlns:p14="http://schemas.microsoft.com/office/powerpoint/2010/main" val="83491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7C1E1AEC-7B37-4748-9586-90BB40E6E6F5}" type="slidenum">
              <a:rPr lang="en-US" smtClean="0"/>
              <a:t>9</a:t>
            </a:fld>
            <a:endParaRPr lang="en-US"/>
          </a:p>
        </p:txBody>
      </p:sp>
    </p:spTree>
    <p:extLst>
      <p:ext uri="{BB962C8B-B14F-4D97-AF65-F5344CB8AC3E}">
        <p14:creationId xmlns:p14="http://schemas.microsoft.com/office/powerpoint/2010/main" val="205696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E1AEC-7B37-4748-9586-90BB40E6E6F5}" type="slidenum">
              <a:rPr lang="en-US" smtClean="0"/>
              <a:t>10</a:t>
            </a:fld>
            <a:endParaRPr lang="en-US"/>
          </a:p>
        </p:txBody>
      </p:sp>
    </p:spTree>
    <p:extLst>
      <p:ext uri="{BB962C8B-B14F-4D97-AF65-F5344CB8AC3E}">
        <p14:creationId xmlns:p14="http://schemas.microsoft.com/office/powerpoint/2010/main" val="77603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E1AEC-7B37-4748-9586-90BB40E6E6F5}" type="slidenum">
              <a:rPr lang="en-US" smtClean="0"/>
              <a:t>11</a:t>
            </a:fld>
            <a:endParaRPr lang="en-US"/>
          </a:p>
        </p:txBody>
      </p:sp>
    </p:spTree>
    <p:extLst>
      <p:ext uri="{BB962C8B-B14F-4D97-AF65-F5344CB8AC3E}">
        <p14:creationId xmlns:p14="http://schemas.microsoft.com/office/powerpoint/2010/main" val="834916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9388" y="5520372"/>
            <a:ext cx="7772400" cy="697058"/>
          </a:xfrm>
        </p:spPr>
        <p:txBody>
          <a:bodyPr>
            <a:normAutofit/>
          </a:bodyP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512922" y="5312477"/>
            <a:ext cx="6400800" cy="385301"/>
          </a:xfrm>
        </p:spPr>
        <p:txBody>
          <a:bodyPr>
            <a:normAutofit/>
          </a:bodyPr>
          <a:lstStyle>
            <a:lvl1pPr marL="0" indent="0" algn="l">
              <a:buNone/>
              <a:defRPr sz="1400" b="0" cap="all">
                <a:solidFill>
                  <a:srgbClr val="052D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DC911D-A305-7143-BB63-21A7DAB1F012}" type="datetime1">
              <a:rPr lang="en-US" smtClean="0"/>
              <a:t>12/5/2017</a:t>
            </a:fld>
            <a:endParaRPr lang="en-US"/>
          </a:p>
        </p:txBody>
      </p:sp>
      <p:sp>
        <p:nvSpPr>
          <p:cNvPr id="5" name="Footer Placeholder 4"/>
          <p:cNvSpPr>
            <a:spLocks noGrp="1"/>
          </p:cNvSpPr>
          <p:nvPr>
            <p:ph type="ftr" sz="quarter" idx="11"/>
          </p:nvPr>
        </p:nvSpPr>
        <p:spPr/>
        <p:txBody>
          <a:bodyPr/>
          <a:lstStyle/>
          <a:p>
            <a:r>
              <a:rPr lang="en-US" dirty="0" smtClean="0"/>
              <a:t>PEL Study Public Input - </a:t>
            </a:r>
            <a:r>
              <a:rPr lang="en-US" dirty="0" err="1" smtClean="0"/>
              <a:t>MetroQuest</a:t>
            </a:r>
            <a:r>
              <a:rPr lang="en-US" dirty="0" smtClean="0"/>
              <a:t> Data Summary</a:t>
            </a:r>
            <a:endParaRPr lang="en-US" dirty="0"/>
          </a:p>
        </p:txBody>
      </p:sp>
      <p:sp>
        <p:nvSpPr>
          <p:cNvPr id="6" name="Slide Number Placeholder 5"/>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114038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2DD89-623C-1F48-BDD3-C359E3A9BC5F}"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21387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466F1-22D4-A647-B5B8-5F53365D7A8E}"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276998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5866"/>
            <a:ext cx="8229600" cy="1143000"/>
          </a:xfrm>
        </p:spPr>
        <p:txBody>
          <a:bodyPr>
            <a:normAutofit/>
          </a:bodyPr>
          <a:lstStyle>
            <a:lvl1pPr>
              <a:defRPr sz="1800" b="1" baseline="0">
                <a:solidFill>
                  <a:srgbClr val="9A0F2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4D417BE-1C6E-4A48-8AEB-1DB186AF5E7F}" type="datetime1">
              <a:rPr lang="en-US" smtClean="0"/>
              <a:pPr/>
              <a:t>12/5/2017</a:t>
            </a:fld>
            <a:endParaRPr lang="en-US" dirty="0"/>
          </a:p>
        </p:txBody>
      </p:sp>
      <p:sp>
        <p:nvSpPr>
          <p:cNvPr id="4" name="Footer Placeholder 3"/>
          <p:cNvSpPr>
            <a:spLocks noGrp="1"/>
          </p:cNvSpPr>
          <p:nvPr>
            <p:ph type="ftr" sz="quarter" idx="11"/>
          </p:nvPr>
        </p:nvSpPr>
        <p:spPr/>
        <p:txBody>
          <a:bodyPr/>
          <a:lstStyle/>
          <a:p>
            <a:r>
              <a:rPr lang="en-US" smtClean="0"/>
              <a:t>PEL Study Public Input - MetroQuest Data Summary</a:t>
            </a:r>
            <a:endParaRPr lang="en-US" dirty="0"/>
          </a:p>
        </p:txBody>
      </p:sp>
      <p:sp>
        <p:nvSpPr>
          <p:cNvPr id="5" name="Slide Number Placeholder 4"/>
          <p:cNvSpPr>
            <a:spLocks noGrp="1"/>
          </p:cNvSpPr>
          <p:nvPr>
            <p:ph type="sldNum" sz="quarter" idx="12"/>
          </p:nvPr>
        </p:nvSpPr>
        <p:spPr/>
        <p:txBody>
          <a:bodyPr/>
          <a:lstStyle/>
          <a:p>
            <a:fld id="{929C2E95-B232-7145-B17E-F9A73EE7D560}" type="slidenum">
              <a:rPr lang="en-US" smtClean="0"/>
              <a:pPr/>
              <a:t>‹#›</a:t>
            </a:fld>
            <a:endParaRPr lang="en-US" dirty="0"/>
          </a:p>
        </p:txBody>
      </p:sp>
      <p:sp>
        <p:nvSpPr>
          <p:cNvPr id="7" name="Content Placeholder 3"/>
          <p:cNvSpPr>
            <a:spLocks noGrp="1"/>
          </p:cNvSpPr>
          <p:nvPr>
            <p:ph sz="half" idx="2"/>
          </p:nvPr>
        </p:nvSpPr>
        <p:spPr>
          <a:xfrm>
            <a:off x="457200" y="1249041"/>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5"/>
          <p:cNvSpPr>
            <a:spLocks noGrp="1"/>
          </p:cNvSpPr>
          <p:nvPr>
            <p:ph sz="quarter" idx="4"/>
          </p:nvPr>
        </p:nvSpPr>
        <p:spPr>
          <a:xfrm>
            <a:off x="4645025" y="1249041"/>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93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23603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FED27D-C7FC-614A-BC62-8F8B7D950B91}"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175187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013" y="280981"/>
            <a:ext cx="7772400" cy="1362075"/>
          </a:xfrm>
        </p:spPr>
        <p:txBody>
          <a:bodyPr anchor="t">
            <a:normAutofit/>
          </a:bodyPr>
          <a:lstStyle>
            <a:lvl1pPr algn="l">
              <a:defRPr sz="36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64013" y="5718894"/>
            <a:ext cx="7772400" cy="575174"/>
          </a:xfrm>
        </p:spPr>
        <p:txBody>
          <a:bodyPr anchor="b"/>
          <a:lstStyle>
            <a:lvl1pPr marL="0" indent="0">
              <a:buNone/>
              <a:defRPr sz="2000">
                <a:solidFill>
                  <a:srgbClr val="F4C72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147261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23603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85DAB-00B6-994B-841D-3C15ECF6E1B6}"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247304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654"/>
            <a:ext cx="8229600" cy="1143000"/>
          </a:xfrm>
        </p:spPr>
        <p:txBody>
          <a:bodyPr>
            <a:normAutofit/>
          </a:bodyPr>
          <a:lstStyle>
            <a:lvl1pPr>
              <a:defRPr sz="2400">
                <a:solidFill>
                  <a:srgbClr val="23603F"/>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57200" y="1026777"/>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026777"/>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60B059-FB36-4341-ADC5-2C2C31126A96}" type="datetime1">
              <a:rPr lang="en-US" smtClean="0"/>
              <a:t>12/5/2017</a:t>
            </a:fld>
            <a:endParaRPr lang="en-US"/>
          </a:p>
        </p:txBody>
      </p:sp>
      <p:sp>
        <p:nvSpPr>
          <p:cNvPr id="8" name="Footer Placeholder 7"/>
          <p:cNvSpPr>
            <a:spLocks noGrp="1"/>
          </p:cNvSpPr>
          <p:nvPr>
            <p:ph type="ftr" sz="quarter" idx="11"/>
          </p:nvPr>
        </p:nvSpPr>
        <p:spPr/>
        <p:txBody>
          <a:bodyPr/>
          <a:lstStyle/>
          <a:p>
            <a:r>
              <a:rPr lang="en-US" smtClean="0"/>
              <a:t>PEL Study Public Input - MetroQuest Data Summary</a:t>
            </a:r>
            <a:endParaRPr lang="en-US"/>
          </a:p>
        </p:txBody>
      </p:sp>
      <p:sp>
        <p:nvSpPr>
          <p:cNvPr id="9" name="Slide Number Placeholder 8"/>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39146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3B9BC-27E4-B644-A515-DC1280DE9A89}" type="datetime1">
              <a:rPr lang="en-US" smtClean="0"/>
              <a:t>12/5/2017</a:t>
            </a:fld>
            <a:endParaRPr lang="en-US"/>
          </a:p>
        </p:txBody>
      </p:sp>
      <p:sp>
        <p:nvSpPr>
          <p:cNvPr id="4" name="Footer Placeholder 3"/>
          <p:cNvSpPr>
            <a:spLocks noGrp="1"/>
          </p:cNvSpPr>
          <p:nvPr>
            <p:ph type="ftr" sz="quarter" idx="11"/>
          </p:nvPr>
        </p:nvSpPr>
        <p:spPr/>
        <p:txBody>
          <a:bodyPr/>
          <a:lstStyle/>
          <a:p>
            <a:r>
              <a:rPr lang="en-US" smtClean="0"/>
              <a:t>PEL Study Public Input - MetroQuest Data Summary</a:t>
            </a:r>
            <a:endParaRPr lang="en-US"/>
          </a:p>
        </p:txBody>
      </p:sp>
      <p:sp>
        <p:nvSpPr>
          <p:cNvPr id="5" name="Slide Number Placeholder 4"/>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134905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DF5DB-B7FA-F549-8139-D65114963B91}" type="datetime1">
              <a:rPr lang="en-US" smtClean="0"/>
              <a:t>12/5/2017</a:t>
            </a:fld>
            <a:endParaRPr lang="en-US"/>
          </a:p>
        </p:txBody>
      </p:sp>
      <p:sp>
        <p:nvSpPr>
          <p:cNvPr id="3" name="Footer Placeholder 2"/>
          <p:cNvSpPr>
            <a:spLocks noGrp="1"/>
          </p:cNvSpPr>
          <p:nvPr>
            <p:ph type="ftr" sz="quarter" idx="11"/>
          </p:nvPr>
        </p:nvSpPr>
        <p:spPr/>
        <p:txBody>
          <a:bodyPr/>
          <a:lstStyle/>
          <a:p>
            <a:r>
              <a:rPr lang="en-US" smtClean="0"/>
              <a:t>PEL Study Public Input - MetroQuest Data Summary</a:t>
            </a:r>
            <a:endParaRPr lang="en-US"/>
          </a:p>
        </p:txBody>
      </p:sp>
      <p:sp>
        <p:nvSpPr>
          <p:cNvPr id="4" name="Slide Number Placeholder 3"/>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157937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118946" cy="683830"/>
          </a:xfrm>
        </p:spPr>
        <p:txBody>
          <a:bodyPr anchor="b">
            <a:normAutofit/>
          </a:bodyPr>
          <a:lstStyle>
            <a:lvl1pPr algn="l">
              <a:defRPr sz="2400" b="1">
                <a:solidFill>
                  <a:srgbClr val="23603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1106"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56769" y="157428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288244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9E77C4-FAB2-1440-BADD-4C39AC1BC6A0}"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a:t>
            </a:fld>
            <a:endParaRPr lang="en-US"/>
          </a:p>
        </p:txBody>
      </p:sp>
    </p:spTree>
    <p:extLst>
      <p:ext uri="{BB962C8B-B14F-4D97-AF65-F5344CB8AC3E}">
        <p14:creationId xmlns:p14="http://schemas.microsoft.com/office/powerpoint/2010/main" val="292856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699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rgbClr val="BFBFBF"/>
                </a:solidFill>
                <a:latin typeface="Century Gothic"/>
                <a:cs typeface="Century Gothic"/>
              </a:defRPr>
            </a:lvl1pPr>
          </a:lstStyle>
          <a:p>
            <a:fld id="{E4D417BE-1C6E-4A48-8AEB-1DB186AF5E7F}" type="datetime1">
              <a:rPr lang="en-US" smtClean="0"/>
              <a:pPr/>
              <a:t>12/5/2017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rgbClr val="BFBFBF"/>
                </a:solidFill>
                <a:latin typeface="Century Gothic"/>
                <a:cs typeface="Century Gothic"/>
              </a:defRPr>
            </a:lvl1pPr>
          </a:lstStyle>
          <a:p>
            <a:r>
              <a:rPr lang="en-US" dirty="0" smtClean="0"/>
              <a:t>PEL Study Public Input - </a:t>
            </a:r>
            <a:r>
              <a:rPr lang="en-US" dirty="0" err="1" smtClean="0"/>
              <a:t>MetroQuest</a:t>
            </a:r>
            <a:r>
              <a:rPr lang="en-US" dirty="0" smtClean="0"/>
              <a:t> Data Summary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lumMod val="75000"/>
                  </a:schemeClr>
                </a:solidFill>
              </a:defRPr>
            </a:lvl1pPr>
          </a:lstStyle>
          <a:p>
            <a:fld id="{929C2E95-B232-7145-B17E-F9A73EE7D560}" type="slidenum">
              <a:rPr lang="en-US" smtClean="0"/>
              <a:pPr/>
              <a:t>‹#›</a:t>
            </a:fld>
            <a:endParaRPr lang="en-US" dirty="0"/>
          </a:p>
        </p:txBody>
      </p:sp>
    </p:spTree>
    <p:extLst>
      <p:ext uri="{BB962C8B-B14F-4D97-AF65-F5344CB8AC3E}">
        <p14:creationId xmlns:p14="http://schemas.microsoft.com/office/powerpoint/2010/main" val="376732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457200" rtl="0" eaLnBrk="1" latinLnBrk="0" hangingPunct="1">
        <a:spcBef>
          <a:spcPct val="0"/>
        </a:spcBef>
        <a:buNone/>
        <a:defRPr sz="2400" b="1" kern="1200">
          <a:solidFill>
            <a:srgbClr val="23603F"/>
          </a:solidFill>
          <a:latin typeface="Century Gothic"/>
          <a:ea typeface="+mj-ea"/>
          <a:cs typeface="Century Gothic"/>
        </a:defRPr>
      </a:lvl1pPr>
    </p:titleStyle>
    <p:bodyStyle>
      <a:lvl1pPr marL="342900" indent="-342900" algn="l" defTabSz="457200" rtl="0" eaLnBrk="1" latinLnBrk="0" hangingPunct="1">
        <a:spcBef>
          <a:spcPct val="20000"/>
        </a:spcBef>
        <a:spcAft>
          <a:spcPts val="1200"/>
        </a:spcAft>
        <a:buSzPct val="100000"/>
        <a:buFontTx/>
        <a:buBlip>
          <a:blip r:embed="rId15"/>
        </a:buBlip>
        <a:defRPr sz="2400" kern="1200">
          <a:solidFill>
            <a:srgbClr val="052D3B"/>
          </a:solidFill>
          <a:latin typeface="Century Gothic"/>
          <a:ea typeface="+mn-ea"/>
          <a:cs typeface="Century Gothic"/>
        </a:defRPr>
      </a:lvl1pPr>
      <a:lvl2pPr marL="742950" indent="-285750" algn="l" defTabSz="457200" rtl="0" eaLnBrk="1" latinLnBrk="0" hangingPunct="1">
        <a:spcBef>
          <a:spcPct val="20000"/>
        </a:spcBef>
        <a:spcAft>
          <a:spcPts val="1200"/>
        </a:spcAft>
        <a:buFont typeface="Arial"/>
        <a:buChar char="–"/>
        <a:defRPr sz="2000" kern="1200">
          <a:solidFill>
            <a:srgbClr val="052D3B"/>
          </a:solidFill>
          <a:latin typeface="Century Gothic"/>
          <a:ea typeface="+mn-ea"/>
          <a:cs typeface="Century Gothic"/>
        </a:defRPr>
      </a:lvl2pPr>
      <a:lvl3pPr marL="1143000" indent="-228600" algn="l" defTabSz="457200" rtl="0" eaLnBrk="1" latinLnBrk="0" hangingPunct="1">
        <a:spcBef>
          <a:spcPct val="20000"/>
        </a:spcBef>
        <a:spcAft>
          <a:spcPts val="1200"/>
        </a:spcAft>
        <a:buFont typeface="Arial"/>
        <a:buChar char="•"/>
        <a:defRPr sz="1800" kern="1200">
          <a:solidFill>
            <a:srgbClr val="052D3B"/>
          </a:solidFill>
          <a:latin typeface="Century Gothic"/>
          <a:ea typeface="+mn-ea"/>
          <a:cs typeface="Century Gothic"/>
        </a:defRPr>
      </a:lvl3pPr>
      <a:lvl4pPr marL="1600200" indent="-228600" algn="l" defTabSz="457200" rtl="0" eaLnBrk="1" latinLnBrk="0" hangingPunct="1">
        <a:spcBef>
          <a:spcPct val="20000"/>
        </a:spcBef>
        <a:spcAft>
          <a:spcPts val="1200"/>
        </a:spcAft>
        <a:buFont typeface="Arial"/>
        <a:buChar char="–"/>
        <a:defRPr sz="1600" kern="1200">
          <a:solidFill>
            <a:srgbClr val="052D3B"/>
          </a:solidFill>
          <a:latin typeface="Century Gothic"/>
          <a:ea typeface="+mn-ea"/>
          <a:cs typeface="Century Gothic"/>
        </a:defRPr>
      </a:lvl4pPr>
      <a:lvl5pPr marL="2057400" indent="-228600" algn="l" defTabSz="457200" rtl="0" eaLnBrk="1" latinLnBrk="0" hangingPunct="1">
        <a:spcBef>
          <a:spcPct val="20000"/>
        </a:spcBef>
        <a:spcAft>
          <a:spcPts val="1200"/>
        </a:spcAft>
        <a:buFont typeface="Arial"/>
        <a:buChar char="»"/>
        <a:defRPr sz="1400" kern="1200">
          <a:solidFill>
            <a:srgbClr val="052D3B"/>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388" y="5433382"/>
            <a:ext cx="7772400" cy="697058"/>
          </a:xfrm>
        </p:spPr>
        <p:txBody>
          <a:bodyPr/>
          <a:lstStyle/>
          <a:p>
            <a:r>
              <a:rPr lang="en-US" dirty="0" smtClean="0"/>
              <a:t>Public Input: </a:t>
            </a:r>
            <a:r>
              <a:rPr lang="en-US" dirty="0" err="1" smtClean="0">
                <a:solidFill>
                  <a:srgbClr val="23603F"/>
                </a:solidFill>
              </a:rPr>
              <a:t>MetroQuest</a:t>
            </a:r>
            <a:r>
              <a:rPr lang="en-US" dirty="0" smtClean="0">
                <a:solidFill>
                  <a:srgbClr val="23603F"/>
                </a:solidFill>
              </a:rPr>
              <a:t> Survey Report</a:t>
            </a:r>
            <a:endParaRPr lang="en-US" dirty="0">
              <a:solidFill>
                <a:srgbClr val="23603F"/>
              </a:solidFill>
            </a:endParaRPr>
          </a:p>
        </p:txBody>
      </p:sp>
      <p:sp>
        <p:nvSpPr>
          <p:cNvPr id="3" name="Subtitle 2"/>
          <p:cNvSpPr>
            <a:spLocks noGrp="1"/>
          </p:cNvSpPr>
          <p:nvPr>
            <p:ph type="subTitle" idx="1"/>
          </p:nvPr>
        </p:nvSpPr>
        <p:spPr>
          <a:xfrm>
            <a:off x="512922" y="5225487"/>
            <a:ext cx="6400800" cy="385301"/>
          </a:xfrm>
        </p:spPr>
        <p:txBody>
          <a:bodyPr>
            <a:normAutofit/>
          </a:bodyPr>
          <a:lstStyle/>
          <a:p>
            <a:r>
              <a:rPr lang="en-US" sz="1200" dirty="0" smtClean="0"/>
              <a:t>I-70 planning and environmental linkages (I-70 </a:t>
            </a:r>
            <a:r>
              <a:rPr lang="en-US" sz="1200" dirty="0" err="1" smtClean="0"/>
              <a:t>pel</a:t>
            </a:r>
            <a:r>
              <a:rPr lang="en-US" sz="1200" dirty="0" smtClean="0"/>
              <a:t>) study</a:t>
            </a:r>
            <a:endParaRPr lang="en-US" sz="1200" dirty="0"/>
          </a:p>
        </p:txBody>
      </p:sp>
      <p:sp>
        <p:nvSpPr>
          <p:cNvPr id="4" name="Subtitle 2"/>
          <p:cNvSpPr txBox="1">
            <a:spLocks/>
          </p:cNvSpPr>
          <p:nvPr/>
        </p:nvSpPr>
        <p:spPr>
          <a:xfrm>
            <a:off x="508758" y="6195593"/>
            <a:ext cx="6400800" cy="385301"/>
          </a:xfrm>
          <a:prstGeom prst="rect">
            <a:avLst/>
          </a:prstGeom>
        </p:spPr>
        <p:txBody>
          <a:bodyPr vert="horz" lIns="91440" tIns="45720" rIns="91440" bIns="45720" rtlCol="0">
            <a:normAutofit/>
          </a:bodyPr>
          <a:lstStyle>
            <a:lvl1pPr marL="0" indent="0" algn="l" defTabSz="457200" rtl="0" eaLnBrk="1" latinLnBrk="0" hangingPunct="1">
              <a:spcBef>
                <a:spcPct val="20000"/>
              </a:spcBef>
              <a:buSzPct val="100000"/>
              <a:buFontTx/>
              <a:buNone/>
              <a:defRPr sz="1400" b="0" kern="1200" cap="all">
                <a:solidFill>
                  <a:srgbClr val="052D3B"/>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Font typeface="Arial"/>
              <a:buNone/>
              <a:defRPr sz="240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Font typeface="Arial"/>
              <a:buNone/>
              <a:defRPr sz="200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smtClean="0"/>
              <a:t>Summer 2017</a:t>
            </a:r>
            <a:endParaRPr lang="en-US" sz="1200" dirty="0"/>
          </a:p>
        </p:txBody>
      </p:sp>
    </p:spTree>
    <p:extLst>
      <p:ext uri="{BB962C8B-B14F-4D97-AF65-F5344CB8AC3E}">
        <p14:creationId xmlns:p14="http://schemas.microsoft.com/office/powerpoint/2010/main" val="362521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Priorities – Distributions</a:t>
            </a:r>
            <a:endParaRPr lang="en-US" dirty="0"/>
          </a:p>
        </p:txBody>
      </p:sp>
      <p:sp>
        <p:nvSpPr>
          <p:cNvPr id="10" name="Text Placeholder 9"/>
          <p:cNvSpPr>
            <a:spLocks noGrp="1"/>
          </p:cNvSpPr>
          <p:nvPr>
            <p:ph type="body" sz="half" idx="2"/>
          </p:nvPr>
        </p:nvSpPr>
        <p:spPr>
          <a:xfrm>
            <a:off x="6150489" y="1488068"/>
            <a:ext cx="2692875" cy="4189551"/>
          </a:xfrm>
        </p:spPr>
        <p:txBody>
          <a:bodyPr>
            <a:noAutofit/>
          </a:bodyPr>
          <a:lstStyle/>
          <a:p>
            <a:pPr>
              <a:lnSpc>
                <a:spcPct val="114000"/>
              </a:lnSpc>
            </a:pPr>
            <a:r>
              <a:rPr lang="en-US" sz="1200" b="1" dirty="0"/>
              <a:t>Filter #1: </a:t>
            </a:r>
            <a:r>
              <a:rPr lang="en-US" sz="1200" b="1" dirty="0" smtClean="0"/>
              <a:t>Popularity.  </a:t>
            </a:r>
            <a:r>
              <a:rPr lang="en-US" sz="1200" dirty="0" smtClean="0"/>
              <a:t>The </a:t>
            </a:r>
            <a:r>
              <a:rPr lang="en-US" sz="1200" dirty="0"/>
              <a:t>vertical bar chart shows the </a:t>
            </a:r>
            <a:r>
              <a:rPr lang="en-US" sz="1200" dirty="0" smtClean="0"/>
              <a:t>top five rankings from participants</a:t>
            </a:r>
            <a:r>
              <a:rPr lang="en-US" sz="1200" dirty="0"/>
              <a:t>. </a:t>
            </a:r>
          </a:p>
          <a:p>
            <a:pPr>
              <a:lnSpc>
                <a:spcPct val="114000"/>
              </a:lnSpc>
              <a:spcAft>
                <a:spcPts val="1200"/>
              </a:spcAft>
            </a:pPr>
            <a:r>
              <a:rPr lang="en-US" sz="1200" b="1" dirty="0" smtClean="0"/>
              <a:t>Filter </a:t>
            </a:r>
            <a:r>
              <a:rPr lang="en-US" sz="1200" b="1" dirty="0"/>
              <a:t>#2: </a:t>
            </a:r>
            <a:r>
              <a:rPr lang="en-US" sz="1200" b="1" dirty="0" smtClean="0"/>
              <a:t>Rankings. </a:t>
            </a:r>
            <a:r>
              <a:rPr lang="en-US" sz="1200" dirty="0" smtClean="0"/>
              <a:t>The </a:t>
            </a:r>
            <a:r>
              <a:rPr lang="en-US" sz="1200" dirty="0"/>
              <a:t>orange line shows the average rankings as people sorted their top five choices.</a:t>
            </a:r>
          </a:p>
          <a:p>
            <a:pPr>
              <a:lnSpc>
                <a:spcPct val="114000"/>
              </a:lnSpc>
              <a:spcAft>
                <a:spcPts val="1200"/>
              </a:spcAft>
            </a:pPr>
            <a:endParaRPr lang="en-US" sz="1200"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10</a:t>
            </a:fld>
            <a:endParaRPr lang="en-US"/>
          </a:p>
        </p:txBody>
      </p:sp>
      <p:pic>
        <p:nvPicPr>
          <p:cNvPr id="13" name="Picture 12"/>
          <p:cNvPicPr/>
          <p:nvPr/>
        </p:nvPicPr>
        <p:blipFill>
          <a:blip r:embed="rId3" cstate="print">
            <a:extLst>
              <a:ext uri="{28A0092B-C50C-407E-A947-70E740481C1C}">
                <a14:useLocalDpi xmlns:a14="http://schemas.microsoft.com/office/drawing/2010/main"/>
              </a:ext>
            </a:extLst>
          </a:blip>
          <a:stretch>
            <a:fillRect/>
          </a:stretch>
        </p:blipFill>
        <p:spPr>
          <a:xfrm>
            <a:off x="7427449" y="351341"/>
            <a:ext cx="1302841" cy="1047411"/>
          </a:xfrm>
          <a:prstGeom prst="rect">
            <a:avLst/>
          </a:prstGeom>
          <a:extLst>
            <a:ext uri="{FAA26D3D-D897-4be2-8F04-BA451C77F1D7}">
              <ma14:placeholderFlag xmlns:ma14="http://schemas.microsoft.com/office/mac/drawingml/2011/main" xmln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88068"/>
            <a:ext cx="5693289" cy="3884607"/>
          </a:xfrm>
          <a:prstGeom prst="rect">
            <a:avLst/>
          </a:prstGeom>
        </p:spPr>
      </p:pic>
    </p:spTree>
    <p:extLst>
      <p:ext uri="{BB962C8B-B14F-4D97-AF65-F5344CB8AC3E}">
        <p14:creationId xmlns:p14="http://schemas.microsoft.com/office/powerpoint/2010/main" val="200617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Screen 3: transportation map</a:t>
            </a:r>
            <a:endParaRPr lang="en-US" dirty="0"/>
          </a:p>
        </p:txBody>
      </p:sp>
      <p:sp>
        <p:nvSpPr>
          <p:cNvPr id="4" name="Footer Placeholder 3"/>
          <p:cNvSpPr>
            <a:spLocks noGrp="1"/>
          </p:cNvSpPr>
          <p:nvPr>
            <p:ph type="ftr" sz="quarter" idx="11"/>
          </p:nvPr>
        </p:nvSpPr>
        <p:spPr/>
        <p:txBody>
          <a:bodyPr/>
          <a:lstStyle/>
          <a:p>
            <a:r>
              <a:rPr lang="en-US" smtClean="0"/>
              <a:t>PEL Study Public Input - MetroQuest Data Summary</a:t>
            </a:r>
            <a:endParaRPr lang="en-US"/>
          </a:p>
        </p:txBody>
      </p:sp>
      <p:sp>
        <p:nvSpPr>
          <p:cNvPr id="5" name="Slide Number Placeholder 4"/>
          <p:cNvSpPr>
            <a:spLocks noGrp="1"/>
          </p:cNvSpPr>
          <p:nvPr>
            <p:ph type="sldNum" sz="quarter" idx="12"/>
          </p:nvPr>
        </p:nvSpPr>
        <p:spPr/>
        <p:txBody>
          <a:bodyPr/>
          <a:lstStyle/>
          <a:p>
            <a:fld id="{929C2E95-B232-7145-B17E-F9A73EE7D560}" type="slidenum">
              <a:rPr lang="en-US" smtClean="0"/>
              <a:t>11</a:t>
            </a:fld>
            <a:endParaRPr lang="en-US"/>
          </a:p>
        </p:txBody>
      </p:sp>
      <p:sp>
        <p:nvSpPr>
          <p:cNvPr id="8" name="Date Placeholder 7"/>
          <p:cNvSpPr>
            <a:spLocks noGrp="1"/>
          </p:cNvSpPr>
          <p:nvPr>
            <p:ph type="dt" sz="half" idx="10"/>
          </p:nvPr>
        </p:nvSpPr>
        <p:spPr/>
        <p:txBody>
          <a:bodyPr/>
          <a:lstStyle/>
          <a:p>
            <a:fld id="{C4A810B8-7F57-7847-9CDA-9A833D6BB0A9}" type="datetime1">
              <a:rPr lang="en-US" smtClean="0"/>
              <a:t>12/5/2017</a:t>
            </a:fld>
            <a:endParaRPr lang="en-US"/>
          </a:p>
        </p:txBody>
      </p:sp>
      <p:pic>
        <p:nvPicPr>
          <p:cNvPr id="3" name="Picture 2" descr="Screen3-TransportationMa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0392" y="1304837"/>
            <a:ext cx="6182140" cy="4953638"/>
          </a:xfrm>
          <a:prstGeom prst="rect">
            <a:avLst/>
          </a:prstGeom>
        </p:spPr>
      </p:pic>
    </p:spTree>
    <p:extLst>
      <p:ext uri="{BB962C8B-B14F-4D97-AF65-F5344CB8AC3E}">
        <p14:creationId xmlns:p14="http://schemas.microsoft.com/office/powerpoint/2010/main" val="242819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23603F"/>
                </a:solidFill>
              </a:rPr>
              <a:t>Transportation Map – Instructions</a:t>
            </a:r>
            <a:endParaRPr lang="en-US" sz="2400" dirty="0">
              <a:solidFill>
                <a:srgbClr val="23603F"/>
              </a:solidFill>
            </a:endParaRPr>
          </a:p>
        </p:txBody>
      </p:sp>
      <p:sp>
        <p:nvSpPr>
          <p:cNvPr id="3" name="Content Placeholder 2"/>
          <p:cNvSpPr>
            <a:spLocks noGrp="1"/>
          </p:cNvSpPr>
          <p:nvPr>
            <p:ph idx="1"/>
          </p:nvPr>
        </p:nvSpPr>
        <p:spPr/>
        <p:txBody>
          <a:bodyPr>
            <a:normAutofit/>
          </a:bodyPr>
          <a:lstStyle/>
          <a:p>
            <a:r>
              <a:rPr lang="en-US" dirty="0" smtClean="0"/>
              <a:t>Participants were asked to drop markers on map to show where improvements need to be made</a:t>
            </a:r>
          </a:p>
        </p:txBody>
      </p:sp>
      <p:sp>
        <p:nvSpPr>
          <p:cNvPr id="4" name="Date Placeholder 3"/>
          <p:cNvSpPr>
            <a:spLocks noGrp="1"/>
          </p:cNvSpPr>
          <p:nvPr>
            <p:ph type="dt" sz="half" idx="10"/>
          </p:nvPr>
        </p:nvSpPr>
        <p:spPr/>
        <p:txBody>
          <a:bodyPr/>
          <a:lstStyle/>
          <a:p>
            <a:fld id="{A9FED27D-C7FC-614A-BC62-8F8B7D950B91}"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12</a:t>
            </a:fld>
            <a:endParaRPr lang="en-US" dirty="0"/>
          </a:p>
        </p:txBody>
      </p:sp>
      <p:pic>
        <p:nvPicPr>
          <p:cNvPr id="7" name="Picture 6" descr="Screen3_WhatToD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0750" y="2864140"/>
            <a:ext cx="2880361" cy="3375269"/>
          </a:xfrm>
          <a:prstGeom prst="rect">
            <a:avLst/>
          </a:prstGeom>
          <a:ln>
            <a:solidFill>
              <a:schemeClr val="tx1"/>
            </a:solidFill>
          </a:ln>
        </p:spPr>
      </p:pic>
      <p:pic>
        <p:nvPicPr>
          <p:cNvPr id="10" name="Picture 9" descr="Screen3_WhatToDo-mo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2834" y="2864140"/>
            <a:ext cx="2888214" cy="3396141"/>
          </a:xfrm>
          <a:prstGeom prst="rect">
            <a:avLst/>
          </a:prstGeom>
          <a:ln>
            <a:solidFill>
              <a:schemeClr val="tx1"/>
            </a:solidFill>
          </a:ln>
        </p:spPr>
      </p:pic>
      <p:pic>
        <p:nvPicPr>
          <p:cNvPr id="11" name="Picture 10" descr="Screen3-TransportationMap.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5200" y="374692"/>
            <a:ext cx="1457678" cy="1168012"/>
          </a:xfrm>
          <a:prstGeom prst="rect">
            <a:avLst/>
          </a:prstGeom>
        </p:spPr>
      </p:pic>
    </p:spTree>
    <p:extLst>
      <p:ext uri="{BB962C8B-B14F-4D97-AF65-F5344CB8AC3E}">
        <p14:creationId xmlns:p14="http://schemas.microsoft.com/office/powerpoint/2010/main" val="215824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Map Markers – </a:t>
            </a:r>
            <a:r>
              <a:rPr lang="en-US" u="sng" dirty="0" smtClean="0"/>
              <a:t>Bike</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13</a:t>
            </a:fld>
            <a:endParaRPr lang="en-US"/>
          </a:p>
        </p:txBody>
      </p:sp>
      <p:pic>
        <p:nvPicPr>
          <p:cNvPr id="3" name="Picture 2" descr="Screen3_Bike-Ma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2408" y="1300544"/>
            <a:ext cx="7629897" cy="5126713"/>
          </a:xfrm>
          <a:prstGeom prst="rect">
            <a:avLst/>
          </a:prstGeom>
        </p:spPr>
      </p:pic>
    </p:spTree>
    <p:extLst>
      <p:ext uri="{BB962C8B-B14F-4D97-AF65-F5344CB8AC3E}">
        <p14:creationId xmlns:p14="http://schemas.microsoft.com/office/powerpoint/2010/main" val="230373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Marker Data and Comments – </a:t>
            </a:r>
            <a:r>
              <a:rPr lang="en-US" u="sng" dirty="0"/>
              <a:t>Bike</a:t>
            </a:r>
            <a:endParaRPr lang="en-US" dirty="0"/>
          </a:p>
        </p:txBody>
      </p:sp>
      <p:sp>
        <p:nvSpPr>
          <p:cNvPr id="9" name="Content Placeholder 8"/>
          <p:cNvSpPr>
            <a:spLocks noGrp="1"/>
          </p:cNvSpPr>
          <p:nvPr>
            <p:ph idx="1"/>
          </p:nvPr>
        </p:nvSpPr>
        <p:spPr/>
        <p:txBody>
          <a:bodyPr>
            <a:noAutofit/>
          </a:bodyPr>
          <a:lstStyle/>
          <a:p>
            <a:r>
              <a:rPr lang="en-US" dirty="0" smtClean="0"/>
              <a:t>When the Bike marker was chosen, participants were asked, “What would you like to see here?”</a:t>
            </a:r>
          </a:p>
          <a:p>
            <a:pPr>
              <a:spcAft>
                <a:spcPts val="1000"/>
              </a:spcAft>
            </a:pPr>
            <a:r>
              <a:rPr lang="en-US" dirty="0"/>
              <a:t>A dropdown menu appeared, and participant could choose to add a marker without tagging it, </a:t>
            </a:r>
            <a:r>
              <a:rPr lang="en-US" dirty="0" smtClean="0"/>
              <a:t/>
            </a:r>
            <a:br>
              <a:rPr lang="en-US" dirty="0" smtClean="0"/>
            </a:br>
            <a:r>
              <a:rPr lang="en-US" dirty="0" smtClean="0"/>
              <a:t>or </a:t>
            </a:r>
            <a:r>
              <a:rPr lang="en-US" dirty="0"/>
              <a:t>tag it with one of the following choices:</a:t>
            </a:r>
          </a:p>
          <a:p>
            <a:r>
              <a:rPr lang="en-US" dirty="0" smtClean="0"/>
              <a:t>Choices given with number of responses:</a:t>
            </a:r>
            <a:br>
              <a:rPr lang="en-US" dirty="0" smtClean="0"/>
            </a:br>
            <a:r>
              <a:rPr lang="en-US" dirty="0" smtClean="0">
                <a:solidFill>
                  <a:srgbClr val="F4C72F"/>
                </a:solidFill>
              </a:rPr>
              <a:t>•</a:t>
            </a:r>
            <a:r>
              <a:rPr lang="en-US" dirty="0" smtClean="0"/>
              <a:t> Add Bike Lane: 38</a:t>
            </a:r>
            <a:br>
              <a:rPr lang="en-US" dirty="0" smtClean="0"/>
            </a:br>
            <a:r>
              <a:rPr lang="en-US" dirty="0" smtClean="0">
                <a:solidFill>
                  <a:srgbClr val="F4C72F"/>
                </a:solidFill>
              </a:rPr>
              <a:t>•</a:t>
            </a:r>
            <a:r>
              <a:rPr lang="en-US" dirty="0" smtClean="0"/>
              <a:t> Add Bike Trail:	39</a:t>
            </a:r>
            <a:br>
              <a:rPr lang="en-US" dirty="0" smtClean="0"/>
            </a:br>
            <a:r>
              <a:rPr lang="en-US" dirty="0" smtClean="0">
                <a:solidFill>
                  <a:srgbClr val="F4C72F"/>
                </a:solidFill>
              </a:rPr>
              <a:t>•</a:t>
            </a:r>
            <a:r>
              <a:rPr lang="en-US" dirty="0" smtClean="0"/>
              <a:t> Improve Bike Lane or Trail: 2</a:t>
            </a:r>
          </a:p>
          <a:p>
            <a:r>
              <a:rPr lang="en-US" dirty="0" smtClean="0"/>
              <a:t>249 total markers / 102 comments</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14</a:t>
            </a:fld>
            <a:endParaRPr lang="en-US"/>
          </a:p>
        </p:txBody>
      </p:sp>
    </p:spTree>
    <p:extLst>
      <p:ext uri="{BB962C8B-B14F-4D97-AF65-F5344CB8AC3E}">
        <p14:creationId xmlns:p14="http://schemas.microsoft.com/office/powerpoint/2010/main" val="421540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 of Key Comments – </a:t>
            </a:r>
            <a:r>
              <a:rPr lang="en-US" u="sng" dirty="0" smtClean="0"/>
              <a:t>Bike</a:t>
            </a:r>
            <a:endParaRPr lang="en-US" u="sng" dirty="0"/>
          </a:p>
        </p:txBody>
      </p:sp>
      <p:sp>
        <p:nvSpPr>
          <p:cNvPr id="9" name="Content Placeholder 8"/>
          <p:cNvSpPr>
            <a:spLocks noGrp="1"/>
          </p:cNvSpPr>
          <p:nvPr>
            <p:ph sz="half" idx="2"/>
          </p:nvPr>
        </p:nvSpPr>
        <p:spPr>
          <a:xfrm>
            <a:off x="457200" y="1026776"/>
            <a:ext cx="4040188" cy="5094623"/>
          </a:xfrm>
        </p:spPr>
        <p:txBody>
          <a:bodyPr/>
          <a:lstStyle/>
          <a:p>
            <a:r>
              <a:rPr lang="en-US" dirty="0" smtClean="0"/>
              <a:t>Need more signage/</a:t>
            </a:r>
            <a:r>
              <a:rPr lang="en-US" dirty="0" err="1" smtClean="0"/>
              <a:t>wayfinding</a:t>
            </a:r>
            <a:r>
              <a:rPr lang="en-US" dirty="0" smtClean="0"/>
              <a:t> along the regional trail</a:t>
            </a:r>
          </a:p>
          <a:p>
            <a:r>
              <a:rPr lang="en-US" dirty="0" smtClean="0"/>
              <a:t>Bike lane(s) to get across Missouri River</a:t>
            </a:r>
          </a:p>
          <a:p>
            <a:r>
              <a:rPr lang="en-US" dirty="0" smtClean="0"/>
              <a:t>More ways to travel between St. Charles and St. Louis County on bike</a:t>
            </a:r>
          </a:p>
          <a:p>
            <a:r>
              <a:rPr lang="en-US" dirty="0" smtClean="0"/>
              <a:t>Connect Katy Trail to Earth City Levee, UMSL (similar to Page extension)</a:t>
            </a:r>
          </a:p>
          <a:p>
            <a:r>
              <a:rPr lang="en-US" dirty="0" smtClean="0"/>
              <a:t>Bike crossings at Cave Springs, </a:t>
            </a:r>
            <a:r>
              <a:rPr lang="en-US" dirty="0" err="1" smtClean="0"/>
              <a:t>Zumbehl</a:t>
            </a:r>
            <a:endParaRPr lang="en-US" dirty="0" smtClean="0"/>
          </a:p>
          <a:p>
            <a:r>
              <a:rPr lang="en-US" dirty="0" smtClean="0"/>
              <a:t>Improve bike crossings </a:t>
            </a:r>
          </a:p>
          <a:p>
            <a:pPr lvl="1"/>
            <a:r>
              <a:rPr lang="en-US" dirty="0" smtClean="0"/>
              <a:t>i.e. </a:t>
            </a:r>
            <a:r>
              <a:rPr lang="en-US" dirty="0"/>
              <a:t>c</a:t>
            </a:r>
            <a:r>
              <a:rPr lang="en-US" dirty="0" smtClean="0"/>
              <a:t>rossing I-70 on Lindbergh</a:t>
            </a:r>
          </a:p>
          <a:p>
            <a:pPr marL="0" indent="0">
              <a:buNone/>
            </a:pPr>
            <a:endParaRPr lang="en-US" dirty="0" smtClean="0"/>
          </a:p>
        </p:txBody>
      </p:sp>
      <p:sp>
        <p:nvSpPr>
          <p:cNvPr id="10" name="Content Placeholder 9"/>
          <p:cNvSpPr>
            <a:spLocks noGrp="1"/>
          </p:cNvSpPr>
          <p:nvPr>
            <p:ph sz="quarter" idx="4"/>
          </p:nvPr>
        </p:nvSpPr>
        <p:spPr>
          <a:xfrm>
            <a:off x="4645025" y="1026776"/>
            <a:ext cx="4041775" cy="3951288"/>
          </a:xfrm>
        </p:spPr>
        <p:txBody>
          <a:bodyPr/>
          <a:lstStyle/>
          <a:p>
            <a:r>
              <a:rPr lang="en-US" dirty="0"/>
              <a:t>Bike access from </a:t>
            </a:r>
            <a:r>
              <a:rPr lang="en-US" dirty="0" smtClean="0"/>
              <a:t>			          St</a:t>
            </a:r>
            <a:r>
              <a:rPr lang="en-US" dirty="0"/>
              <a:t>. </a:t>
            </a:r>
            <a:r>
              <a:rPr lang="en-US" dirty="0" smtClean="0"/>
              <a:t>St. St. Charles </a:t>
            </a:r>
            <a:r>
              <a:rPr lang="en-US" dirty="0"/>
              <a:t>to </a:t>
            </a:r>
            <a:r>
              <a:rPr lang="en-US" dirty="0" err="1" smtClean="0"/>
              <a:t>Riverport</a:t>
            </a:r>
            <a:endParaRPr lang="en-US" dirty="0" smtClean="0"/>
          </a:p>
          <a:p>
            <a:r>
              <a:rPr lang="en-US" dirty="0" smtClean="0"/>
              <a:t>Better </a:t>
            </a:r>
            <a:r>
              <a:rPr lang="en-US" dirty="0"/>
              <a:t>access points for bikes to safely cross over/under the </a:t>
            </a:r>
            <a:r>
              <a:rPr lang="en-US" dirty="0" smtClean="0"/>
              <a:t>interstate</a:t>
            </a:r>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15</a:t>
            </a:fld>
            <a:endParaRPr lang="en-US"/>
          </a:p>
        </p:txBody>
      </p:sp>
      <p:pic>
        <p:nvPicPr>
          <p:cNvPr id="11" name="Picture 10" descr="Screen3-TransportationMa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15200" y="374692"/>
            <a:ext cx="1457678" cy="1168012"/>
          </a:xfrm>
          <a:prstGeom prst="rect">
            <a:avLst/>
          </a:prstGeom>
        </p:spPr>
      </p:pic>
    </p:spTree>
    <p:extLst>
      <p:ext uri="{BB962C8B-B14F-4D97-AF65-F5344CB8AC3E}">
        <p14:creationId xmlns:p14="http://schemas.microsoft.com/office/powerpoint/2010/main" val="77856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Map – </a:t>
            </a:r>
            <a:r>
              <a:rPr lang="en-US" u="sng" dirty="0" smtClean="0"/>
              <a:t>Congestion</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16</a:t>
            </a:fld>
            <a:endParaRPr lang="en-US"/>
          </a:p>
        </p:txBody>
      </p:sp>
      <p:pic>
        <p:nvPicPr>
          <p:cNvPr id="8" name="Picture 7" descr="Screen 3_Congestion.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710" y="1283146"/>
            <a:ext cx="7579951" cy="5144111"/>
          </a:xfrm>
          <a:prstGeom prst="rect">
            <a:avLst/>
          </a:prstGeom>
        </p:spPr>
      </p:pic>
    </p:spTree>
    <p:extLst>
      <p:ext uri="{BB962C8B-B14F-4D97-AF65-F5344CB8AC3E}">
        <p14:creationId xmlns:p14="http://schemas.microsoft.com/office/powerpoint/2010/main" val="138993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Marker Data and Comments – </a:t>
            </a:r>
            <a:r>
              <a:rPr lang="en-US" u="sng" dirty="0" smtClean="0"/>
              <a:t>Congestion</a:t>
            </a:r>
            <a:endParaRPr lang="en-US" dirty="0"/>
          </a:p>
        </p:txBody>
      </p:sp>
      <p:sp>
        <p:nvSpPr>
          <p:cNvPr id="9" name="Content Placeholder 8"/>
          <p:cNvSpPr>
            <a:spLocks noGrp="1"/>
          </p:cNvSpPr>
          <p:nvPr>
            <p:ph idx="1"/>
          </p:nvPr>
        </p:nvSpPr>
        <p:spPr>
          <a:xfrm>
            <a:off x="457200" y="1346200"/>
            <a:ext cx="8229600" cy="5010150"/>
          </a:xfrm>
        </p:spPr>
        <p:txBody>
          <a:bodyPr>
            <a:normAutofit lnSpcReduction="10000"/>
          </a:bodyPr>
          <a:lstStyle/>
          <a:p>
            <a:r>
              <a:rPr lang="en-US" dirty="0" smtClean="0"/>
              <a:t>When the Congestion marker was chosen, participants were asked, “What type of congestion?”</a:t>
            </a:r>
          </a:p>
          <a:p>
            <a:pPr>
              <a:spcAft>
                <a:spcPts val="1000"/>
              </a:spcAft>
            </a:pPr>
            <a:r>
              <a:rPr lang="en-US" dirty="0"/>
              <a:t>A dropdown menu appeared, and participant could choose to add a marker without tagging it, </a:t>
            </a:r>
            <a:r>
              <a:rPr lang="en-US" dirty="0" smtClean="0"/>
              <a:t/>
            </a:r>
            <a:br>
              <a:rPr lang="en-US" dirty="0" smtClean="0"/>
            </a:br>
            <a:r>
              <a:rPr lang="en-US" dirty="0" smtClean="0"/>
              <a:t>or </a:t>
            </a:r>
            <a:r>
              <a:rPr lang="en-US" dirty="0"/>
              <a:t>tag it with one of the following choices:</a:t>
            </a:r>
          </a:p>
          <a:p>
            <a:r>
              <a:rPr lang="en-US" dirty="0" smtClean="0"/>
              <a:t>Choices given with number of responses: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a:p>
            <a:r>
              <a:rPr lang="en-US" dirty="0" smtClean="0"/>
              <a:t>2,894 total markers / 966 comments</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17</a:t>
            </a:fld>
            <a:endParaRPr lang="en-US"/>
          </a:p>
        </p:txBody>
      </p:sp>
      <p:sp>
        <p:nvSpPr>
          <p:cNvPr id="2" name="TextBox 1"/>
          <p:cNvSpPr txBox="1"/>
          <p:nvPr/>
        </p:nvSpPr>
        <p:spPr>
          <a:xfrm>
            <a:off x="927100" y="4191000"/>
            <a:ext cx="7467600" cy="1270000"/>
          </a:xfrm>
          <a:prstGeom prst="rect">
            <a:avLst/>
          </a:prstGeom>
          <a:noFill/>
        </p:spPr>
        <p:txBody>
          <a:bodyPr wrap="square" numCol="2" spcCol="228600" rtlCol="0">
            <a:noAutofit/>
          </a:bodyPr>
          <a:lstStyle/>
          <a:p>
            <a:pPr marL="114300">
              <a:lnSpc>
                <a:spcPct val="114000"/>
              </a:lnSpc>
            </a:pPr>
            <a:r>
              <a:rPr lang="en-US" sz="2000" dirty="0">
                <a:solidFill>
                  <a:srgbClr val="F4C72F"/>
                </a:solidFill>
                <a:latin typeface="Century Gothic"/>
                <a:cs typeface="Century Gothic"/>
              </a:rPr>
              <a:t>•</a:t>
            </a:r>
            <a:r>
              <a:rPr lang="en-US" sz="2000" dirty="0">
                <a:latin typeface="Century Gothic"/>
                <a:cs typeface="Century Gothic"/>
              </a:rPr>
              <a:t> East morning </a:t>
            </a:r>
            <a:r>
              <a:rPr lang="en-US" sz="2000" dirty="0" smtClean="0">
                <a:latin typeface="Century Gothic"/>
                <a:cs typeface="Century Gothic"/>
              </a:rPr>
              <a:t>rush: 278</a:t>
            </a:r>
            <a:r>
              <a:rPr lang="en-US" sz="2000" dirty="0">
                <a:latin typeface="Century Gothic"/>
                <a:cs typeface="Century Gothic"/>
              </a:rPr>
              <a:t/>
            </a:r>
            <a:br>
              <a:rPr lang="en-US" sz="2000" dirty="0">
                <a:latin typeface="Century Gothic"/>
                <a:cs typeface="Century Gothic"/>
              </a:rPr>
            </a:br>
            <a:r>
              <a:rPr lang="en-US" sz="2000" dirty="0" smtClean="0">
                <a:solidFill>
                  <a:srgbClr val="F4C72F"/>
                </a:solidFill>
                <a:latin typeface="Century Gothic"/>
                <a:cs typeface="Century Gothic"/>
              </a:rPr>
              <a:t>•</a:t>
            </a:r>
            <a:r>
              <a:rPr lang="en-US" sz="2000" dirty="0" smtClean="0">
                <a:latin typeface="Century Gothic"/>
                <a:cs typeface="Century Gothic"/>
              </a:rPr>
              <a:t> </a:t>
            </a:r>
            <a:r>
              <a:rPr lang="en-US" sz="2000" dirty="0">
                <a:latin typeface="Century Gothic"/>
                <a:cs typeface="Century Gothic"/>
              </a:rPr>
              <a:t>West morning </a:t>
            </a:r>
            <a:r>
              <a:rPr lang="en-US" sz="2000" dirty="0" smtClean="0">
                <a:latin typeface="Century Gothic"/>
                <a:cs typeface="Century Gothic"/>
              </a:rPr>
              <a:t>rush: 39</a:t>
            </a:r>
            <a:r>
              <a:rPr lang="en-US" sz="2000" dirty="0">
                <a:latin typeface="Century Gothic"/>
                <a:cs typeface="Century Gothic"/>
              </a:rPr>
              <a:t/>
            </a:r>
            <a:br>
              <a:rPr lang="en-US" sz="2000" dirty="0">
                <a:latin typeface="Century Gothic"/>
                <a:cs typeface="Century Gothic"/>
              </a:rPr>
            </a:br>
            <a:r>
              <a:rPr lang="en-US" sz="2000" dirty="0">
                <a:solidFill>
                  <a:srgbClr val="F4C72F"/>
                </a:solidFill>
                <a:latin typeface="Century Gothic"/>
                <a:cs typeface="Century Gothic"/>
              </a:rPr>
              <a:t>•</a:t>
            </a:r>
            <a:r>
              <a:rPr lang="en-US" sz="2000" dirty="0">
                <a:latin typeface="Century Gothic"/>
                <a:cs typeface="Century Gothic"/>
              </a:rPr>
              <a:t> East evening </a:t>
            </a:r>
            <a:r>
              <a:rPr lang="en-US" sz="2000" dirty="0" smtClean="0">
                <a:latin typeface="Century Gothic"/>
                <a:cs typeface="Century Gothic"/>
              </a:rPr>
              <a:t>rush: 73</a:t>
            </a:r>
            <a:br>
              <a:rPr lang="en-US" sz="2000" dirty="0" smtClean="0">
                <a:latin typeface="Century Gothic"/>
                <a:cs typeface="Century Gothic"/>
              </a:rPr>
            </a:br>
            <a:r>
              <a:rPr lang="en-US" sz="2000" dirty="0" smtClean="0">
                <a:solidFill>
                  <a:srgbClr val="F4C72F"/>
                </a:solidFill>
                <a:latin typeface="Century Gothic"/>
                <a:cs typeface="Century Gothic"/>
              </a:rPr>
              <a:t>•</a:t>
            </a:r>
            <a:r>
              <a:rPr lang="en-US" sz="2000" dirty="0" smtClean="0">
                <a:latin typeface="Century Gothic"/>
                <a:cs typeface="Century Gothic"/>
              </a:rPr>
              <a:t> </a:t>
            </a:r>
            <a:r>
              <a:rPr lang="en-US" sz="2000" dirty="0">
                <a:latin typeface="Century Gothic"/>
                <a:cs typeface="Century Gothic"/>
              </a:rPr>
              <a:t>West evening </a:t>
            </a:r>
            <a:r>
              <a:rPr lang="en-US" sz="2000" dirty="0" smtClean="0">
                <a:latin typeface="Century Gothic"/>
                <a:cs typeface="Century Gothic"/>
              </a:rPr>
              <a:t>rush: 538</a:t>
            </a:r>
            <a:r>
              <a:rPr lang="en-US" sz="2000" dirty="0">
                <a:latin typeface="Century Gothic"/>
                <a:cs typeface="Century Gothic"/>
              </a:rPr>
              <a:t/>
            </a:r>
            <a:br>
              <a:rPr lang="en-US" sz="2000" dirty="0">
                <a:latin typeface="Century Gothic"/>
                <a:cs typeface="Century Gothic"/>
              </a:rPr>
            </a:br>
            <a:r>
              <a:rPr lang="en-US" sz="2000" dirty="0">
                <a:solidFill>
                  <a:srgbClr val="F4C72F"/>
                </a:solidFill>
                <a:latin typeface="Century Gothic"/>
                <a:cs typeface="Century Gothic"/>
              </a:rPr>
              <a:t>•</a:t>
            </a:r>
            <a:r>
              <a:rPr lang="en-US" sz="2000" dirty="0">
                <a:latin typeface="Century Gothic"/>
                <a:cs typeface="Century Gothic"/>
              </a:rPr>
              <a:t> Truck </a:t>
            </a:r>
            <a:r>
              <a:rPr lang="en-US" sz="2000" dirty="0" smtClean="0">
                <a:latin typeface="Century Gothic"/>
                <a:cs typeface="Century Gothic"/>
              </a:rPr>
              <a:t>Traffic: 51</a:t>
            </a:r>
            <a:r>
              <a:rPr lang="en-US" sz="2000" dirty="0">
                <a:latin typeface="Century Gothic"/>
                <a:cs typeface="Century Gothic"/>
              </a:rPr>
              <a:t/>
            </a:r>
            <a:br>
              <a:rPr lang="en-US" sz="2000" dirty="0">
                <a:latin typeface="Century Gothic"/>
                <a:cs typeface="Century Gothic"/>
              </a:rPr>
            </a:br>
            <a:r>
              <a:rPr lang="en-US" sz="2000" dirty="0">
                <a:solidFill>
                  <a:srgbClr val="F4C72F"/>
                </a:solidFill>
                <a:latin typeface="Century Gothic"/>
                <a:cs typeface="Century Gothic"/>
              </a:rPr>
              <a:t>•</a:t>
            </a:r>
            <a:r>
              <a:rPr lang="en-US" sz="2000" dirty="0">
                <a:latin typeface="Century Gothic"/>
                <a:cs typeface="Century Gothic"/>
              </a:rPr>
              <a:t> Event </a:t>
            </a:r>
            <a:r>
              <a:rPr lang="en-US" sz="2000" dirty="0" smtClean="0">
                <a:latin typeface="Century Gothic"/>
                <a:cs typeface="Century Gothic"/>
              </a:rPr>
              <a:t>Traffic: 37</a:t>
            </a:r>
            <a:endParaRPr lang="en-US" sz="2000" dirty="0">
              <a:latin typeface="Century Gothic"/>
              <a:cs typeface="Century Gothic"/>
            </a:endParaRPr>
          </a:p>
          <a:p>
            <a:endParaRPr lang="en-US" dirty="0">
              <a:latin typeface="Century Gothic"/>
              <a:cs typeface="Century Gothic"/>
            </a:endParaRPr>
          </a:p>
          <a:p>
            <a:endParaRPr lang="en-US" dirty="0">
              <a:latin typeface="Century Gothic"/>
              <a:cs typeface="Century Gothic"/>
            </a:endParaRPr>
          </a:p>
        </p:txBody>
      </p:sp>
    </p:spTree>
    <p:extLst>
      <p:ext uri="{BB962C8B-B14F-4D97-AF65-F5344CB8AC3E}">
        <p14:creationId xmlns:p14="http://schemas.microsoft.com/office/powerpoint/2010/main" val="313917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3-TransportationMa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64400" y="374692"/>
            <a:ext cx="1457678" cy="1168012"/>
          </a:xfrm>
          <a:prstGeom prst="rect">
            <a:avLst/>
          </a:prstGeom>
        </p:spPr>
      </p:pic>
      <p:sp>
        <p:nvSpPr>
          <p:cNvPr id="8" name="Title 7"/>
          <p:cNvSpPr>
            <a:spLocks noGrp="1"/>
          </p:cNvSpPr>
          <p:nvPr>
            <p:ph type="title"/>
          </p:nvPr>
        </p:nvSpPr>
        <p:spPr/>
        <p:txBody>
          <a:bodyPr/>
          <a:lstStyle/>
          <a:p>
            <a:r>
              <a:rPr lang="en-US" dirty="0" smtClean="0"/>
              <a:t>Summary of Key Comments – </a:t>
            </a:r>
            <a:r>
              <a:rPr lang="en-US" u="sng" dirty="0" smtClean="0"/>
              <a:t>Congestion</a:t>
            </a:r>
            <a:endParaRPr lang="en-US" u="sng" dirty="0"/>
          </a:p>
        </p:txBody>
      </p:sp>
      <p:sp>
        <p:nvSpPr>
          <p:cNvPr id="9" name="Content Placeholder 8"/>
          <p:cNvSpPr>
            <a:spLocks noGrp="1"/>
          </p:cNvSpPr>
          <p:nvPr>
            <p:ph sz="half" idx="2"/>
          </p:nvPr>
        </p:nvSpPr>
        <p:spPr>
          <a:xfrm>
            <a:off x="457200" y="1026776"/>
            <a:ext cx="4040188" cy="4878723"/>
          </a:xfrm>
        </p:spPr>
        <p:txBody>
          <a:bodyPr>
            <a:normAutofit/>
          </a:bodyPr>
          <a:lstStyle/>
          <a:p>
            <a:r>
              <a:rPr lang="en-US" dirty="0" smtClean="0"/>
              <a:t>Add HOV lanes </a:t>
            </a:r>
          </a:p>
          <a:p>
            <a:r>
              <a:rPr lang="en-US" dirty="0" smtClean="0"/>
              <a:t>Increase number of lanes </a:t>
            </a:r>
          </a:p>
          <a:p>
            <a:pPr lvl="1"/>
            <a:r>
              <a:rPr lang="en-US" dirty="0" smtClean="0"/>
              <a:t>From 370 to 1</a:t>
            </a:r>
            <a:r>
              <a:rPr lang="en-US" baseline="30000" dirty="0" smtClean="0"/>
              <a:t>st</a:t>
            </a:r>
            <a:r>
              <a:rPr lang="en-US" dirty="0" smtClean="0"/>
              <a:t> Capitol</a:t>
            </a:r>
          </a:p>
          <a:p>
            <a:pPr lvl="1"/>
            <a:r>
              <a:rPr lang="en-US" dirty="0" smtClean="0"/>
              <a:t>From Highway Z to Wentzville</a:t>
            </a:r>
          </a:p>
          <a:p>
            <a:pPr lvl="1"/>
            <a:r>
              <a:rPr lang="en-US" dirty="0" smtClean="0"/>
              <a:t>Through Wentzville to Warrenton</a:t>
            </a:r>
          </a:p>
          <a:p>
            <a:pPr lvl="1"/>
            <a:r>
              <a:rPr lang="en-US" dirty="0" smtClean="0"/>
              <a:t>Between </a:t>
            </a:r>
            <a:r>
              <a:rPr lang="en-US" dirty="0" err="1" smtClean="0"/>
              <a:t>Zumbehl</a:t>
            </a:r>
            <a:r>
              <a:rPr lang="en-US" dirty="0" smtClean="0"/>
              <a:t> and Cave Springs</a:t>
            </a:r>
          </a:p>
          <a:p>
            <a:pPr lvl="1"/>
            <a:r>
              <a:rPr lang="en-US" dirty="0" smtClean="0"/>
              <a:t>Highway K and Bryan Rd.</a:t>
            </a:r>
          </a:p>
          <a:p>
            <a:r>
              <a:rPr lang="en-US" dirty="0" smtClean="0"/>
              <a:t>Widen/fix “S” curve railroad underpass</a:t>
            </a:r>
          </a:p>
          <a:p>
            <a:r>
              <a:rPr lang="en-US" dirty="0" smtClean="0"/>
              <a:t>Church St. should not go from 3 lanes down to 2</a:t>
            </a:r>
          </a:p>
          <a:p>
            <a:r>
              <a:rPr lang="en-US" dirty="0" smtClean="0"/>
              <a:t>More signs for exit only lanes </a:t>
            </a:r>
            <a:endParaRPr lang="en-US" dirty="0"/>
          </a:p>
        </p:txBody>
      </p:sp>
      <p:sp>
        <p:nvSpPr>
          <p:cNvPr id="10" name="Content Placeholder 9"/>
          <p:cNvSpPr>
            <a:spLocks noGrp="1"/>
          </p:cNvSpPr>
          <p:nvPr>
            <p:ph sz="quarter" idx="4"/>
          </p:nvPr>
        </p:nvSpPr>
        <p:spPr>
          <a:xfrm>
            <a:off x="4645025" y="1026776"/>
            <a:ext cx="4041775" cy="4421523"/>
          </a:xfrm>
        </p:spPr>
        <p:txBody>
          <a:bodyPr>
            <a:noAutofit/>
          </a:bodyPr>
          <a:lstStyle/>
          <a:p>
            <a:r>
              <a:rPr lang="en-US" dirty="0" smtClean="0"/>
              <a:t>Problematic entrance 			        and exit ramps from 270 			  to 70 </a:t>
            </a:r>
          </a:p>
          <a:p>
            <a:pPr lvl="1"/>
            <a:r>
              <a:rPr lang="en-US" dirty="0" smtClean="0"/>
              <a:t>Extend right lane to St. Charles Rock Road</a:t>
            </a:r>
          </a:p>
          <a:p>
            <a:r>
              <a:rPr lang="en-US" dirty="0" smtClean="0"/>
              <a:t>Improve 64/70 interchange </a:t>
            </a:r>
          </a:p>
          <a:p>
            <a:pPr lvl="1"/>
            <a:r>
              <a:rPr lang="en-US" dirty="0" smtClean="0"/>
              <a:t>More lanes</a:t>
            </a:r>
          </a:p>
          <a:p>
            <a:r>
              <a:rPr lang="en-US" dirty="0"/>
              <a:t>E</a:t>
            </a:r>
            <a:r>
              <a:rPr lang="en-US" dirty="0" smtClean="0"/>
              <a:t>ntrance/exit ramps</a:t>
            </a:r>
          </a:p>
          <a:p>
            <a:pPr lvl="1"/>
            <a:r>
              <a:rPr lang="en-US" dirty="0" smtClean="0"/>
              <a:t>Longer entrance from Cave Springs</a:t>
            </a:r>
          </a:p>
          <a:p>
            <a:pPr lvl="1"/>
            <a:r>
              <a:rPr lang="en-US" dirty="0" smtClean="0"/>
              <a:t>Additional exit lanes getting off 70</a:t>
            </a:r>
          </a:p>
          <a:p>
            <a:r>
              <a:rPr lang="en-US" dirty="0" smtClean="0"/>
              <a:t>Additional exits</a:t>
            </a:r>
          </a:p>
          <a:p>
            <a:pPr lvl="1"/>
            <a:r>
              <a:rPr lang="en-US" dirty="0" smtClean="0"/>
              <a:t>North/South Pointe Rd.</a:t>
            </a:r>
          </a:p>
          <a:p>
            <a:pPr lvl="1"/>
            <a:r>
              <a:rPr lang="en-US" dirty="0" smtClean="0"/>
              <a:t>Woodson Rd.</a:t>
            </a:r>
          </a:p>
          <a:p>
            <a:endParaRPr lang="en-US" dirty="0" smtClean="0"/>
          </a:p>
          <a:p>
            <a:pPr lvl="1"/>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18</a:t>
            </a:fld>
            <a:endParaRPr lang="en-US"/>
          </a:p>
        </p:txBody>
      </p:sp>
    </p:spTree>
    <p:extLst>
      <p:ext uri="{BB962C8B-B14F-4D97-AF65-F5344CB8AC3E}">
        <p14:creationId xmlns:p14="http://schemas.microsoft.com/office/powerpoint/2010/main" val="117328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Map – </a:t>
            </a:r>
            <a:r>
              <a:rPr lang="en-US" u="sng" dirty="0" smtClean="0"/>
              <a:t>Freight Movement</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19</a:t>
            </a:fld>
            <a:endParaRPr lang="en-US"/>
          </a:p>
        </p:txBody>
      </p:sp>
      <p:pic>
        <p:nvPicPr>
          <p:cNvPr id="9" name="Picture 8" descr="Screen3_FreightMovemen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502" y="1283146"/>
            <a:ext cx="7579951" cy="5138950"/>
          </a:xfrm>
          <a:prstGeom prst="rect">
            <a:avLst/>
          </a:prstGeom>
        </p:spPr>
      </p:pic>
    </p:spTree>
    <p:extLst>
      <p:ext uri="{BB962C8B-B14F-4D97-AF65-F5344CB8AC3E}">
        <p14:creationId xmlns:p14="http://schemas.microsoft.com/office/powerpoint/2010/main" val="345376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a:t>
            </a:r>
            <a:endParaRPr lang="en-US" dirty="0"/>
          </a:p>
        </p:txBody>
      </p:sp>
      <p:sp>
        <p:nvSpPr>
          <p:cNvPr id="8" name="Content Placeholder 7"/>
          <p:cNvSpPr>
            <a:spLocks noGrp="1"/>
          </p:cNvSpPr>
          <p:nvPr>
            <p:ph sz="half" idx="1"/>
          </p:nvPr>
        </p:nvSpPr>
        <p:spPr>
          <a:xfrm>
            <a:off x="457200" y="1452317"/>
            <a:ext cx="4038600" cy="4525963"/>
          </a:xfrm>
        </p:spPr>
        <p:txBody>
          <a:bodyPr>
            <a:noAutofit/>
          </a:bodyPr>
          <a:lstStyle/>
          <a:p>
            <a:pPr marL="0" indent="0">
              <a:lnSpc>
                <a:spcPct val="134000"/>
              </a:lnSpc>
              <a:buNone/>
            </a:pPr>
            <a:r>
              <a:rPr lang="en-US" sz="1200" dirty="0" err="1"/>
              <a:t>MetroQuest</a:t>
            </a:r>
            <a:r>
              <a:rPr lang="en-US" sz="1200" dirty="0"/>
              <a:t> is an online engagement tool, designed to educate and collect useful input from </a:t>
            </a:r>
            <a:r>
              <a:rPr lang="en-US" sz="1200" dirty="0" smtClean="0"/>
              <a:t>thousands of people</a:t>
            </a:r>
            <a:r>
              <a:rPr lang="en-US" sz="1200" dirty="0"/>
              <a:t>. Used by hundreds of cities, government agencies, and public involvement</a:t>
            </a:r>
            <a:r>
              <a:rPr lang="en-US" sz="1200" dirty="0" smtClean="0"/>
              <a:t>, </a:t>
            </a:r>
            <a:r>
              <a:rPr lang="en-US" sz="1200" dirty="0"/>
              <a:t>planning, and engineering firms, </a:t>
            </a:r>
            <a:r>
              <a:rPr lang="en-US" sz="1200" dirty="0" err="1"/>
              <a:t>MetroQuest</a:t>
            </a:r>
            <a:r>
              <a:rPr lang="en-US" sz="1200" dirty="0"/>
              <a:t> was </a:t>
            </a:r>
          </a:p>
        </p:txBody>
      </p:sp>
      <p:sp>
        <p:nvSpPr>
          <p:cNvPr id="9" name="Content Placeholder 8"/>
          <p:cNvSpPr>
            <a:spLocks noGrp="1"/>
          </p:cNvSpPr>
          <p:nvPr>
            <p:ph sz="half" idx="2"/>
          </p:nvPr>
        </p:nvSpPr>
        <p:spPr>
          <a:xfrm>
            <a:off x="4648200" y="1452317"/>
            <a:ext cx="4038600" cy="5027996"/>
          </a:xfrm>
        </p:spPr>
        <p:txBody>
          <a:bodyPr>
            <a:normAutofit/>
          </a:bodyPr>
          <a:lstStyle/>
          <a:p>
            <a:pPr marL="0" indent="0">
              <a:lnSpc>
                <a:spcPct val="134000"/>
              </a:lnSpc>
              <a:buNone/>
            </a:pPr>
            <a:r>
              <a:rPr lang="en-US" sz="1200" dirty="0" smtClean="0"/>
              <a:t>perfect </a:t>
            </a:r>
            <a:r>
              <a:rPr lang="en-US" sz="1200" dirty="0"/>
              <a:t>for engaging with </a:t>
            </a:r>
            <a:r>
              <a:rPr lang="en-US" sz="1200" dirty="0" smtClean="0"/>
              <a:t>the citizens </a:t>
            </a:r>
            <a:r>
              <a:rPr lang="en-US" sz="1200" dirty="0"/>
              <a:t>of the greater St. Louis area in regards to improving I-70, and for collecting and analyzing these responses.  </a:t>
            </a:r>
          </a:p>
          <a:p>
            <a:pPr marL="0" indent="0">
              <a:lnSpc>
                <a:spcPct val="134000"/>
              </a:lnSpc>
              <a:buNone/>
            </a:pPr>
            <a:r>
              <a:rPr lang="en-US" sz="1200" dirty="0"/>
              <a:t>This tool offers a wide range of screen templates to ensure the collection of a variety of data, and allows its users to pick and choose the options that best suit their project. </a:t>
            </a:r>
            <a:r>
              <a:rPr lang="en-US" sz="1200" dirty="0" smtClean="0"/>
              <a:t>Templates are customized by project to allow </a:t>
            </a:r>
            <a:r>
              <a:rPr lang="en-US" sz="1200" dirty="0"/>
              <a:t>the public to rank </a:t>
            </a:r>
            <a:r>
              <a:rPr lang="en-US" sz="1200" dirty="0" smtClean="0"/>
              <a:t>priorities</a:t>
            </a:r>
            <a:r>
              <a:rPr lang="en-US" sz="1200" dirty="0"/>
              <a:t>, respond to </a:t>
            </a:r>
            <a:r>
              <a:rPr lang="en-US" sz="1200" dirty="0" smtClean="0"/>
              <a:t>questions</a:t>
            </a:r>
            <a:r>
              <a:rPr lang="en-US" sz="1200" dirty="0"/>
              <a:t>, rate images or scenarios, select their preferences for any subject with accompanying visuals, place markers on maps and leave comments, </a:t>
            </a:r>
            <a:r>
              <a:rPr lang="en-US" sz="1200" dirty="0" smtClean="0"/>
              <a:t>and </a:t>
            </a:r>
            <a:r>
              <a:rPr lang="en-US" sz="1200" dirty="0"/>
              <a:t>much more. Once the templates are selected, each screen can be customized according to the needs of the study while retaining its easy-to-use format. All responses are accessible via an online dashboard where public input can be monitored, evaluated, analyzed, and reported.</a:t>
            </a:r>
          </a:p>
          <a:p>
            <a:pPr marL="0" indent="0">
              <a:lnSpc>
                <a:spcPct val="134000"/>
              </a:lnSpc>
              <a:spcAft>
                <a:spcPts val="1200"/>
              </a:spcAft>
              <a:buNone/>
            </a:pPr>
            <a:endParaRPr lang="en-US" sz="1200" dirty="0"/>
          </a:p>
        </p:txBody>
      </p:sp>
      <p:sp>
        <p:nvSpPr>
          <p:cNvPr id="6" name="Date Placeholder 5"/>
          <p:cNvSpPr>
            <a:spLocks noGrp="1"/>
          </p:cNvSpPr>
          <p:nvPr>
            <p:ph type="dt" sz="half" idx="10"/>
          </p:nvPr>
        </p:nvSpPr>
        <p:spPr/>
        <p:txBody>
          <a:bodyPr/>
          <a:lstStyle/>
          <a:p>
            <a:fld id="{0B838501-53BE-704D-946D-A678C41AB2B6}" type="datetime1">
              <a:rPr lang="en-US" smtClean="0"/>
              <a:t>12/5/2017</a:t>
            </a:fld>
            <a:endParaRPr lang="en-US"/>
          </a:p>
        </p:txBody>
      </p:sp>
      <p:sp>
        <p:nvSpPr>
          <p:cNvPr id="4" name="Footer Placeholder 3"/>
          <p:cNvSpPr>
            <a:spLocks noGrp="1"/>
          </p:cNvSpPr>
          <p:nvPr>
            <p:ph type="ftr" sz="quarter" idx="11"/>
          </p:nvPr>
        </p:nvSpPr>
        <p:spPr/>
        <p:txBody>
          <a:bodyPr/>
          <a:lstStyle/>
          <a:p>
            <a:r>
              <a:rPr lang="en-US" smtClean="0"/>
              <a:t>PEL Study Public Input - MetroQuest Data Summary</a:t>
            </a:r>
            <a:endParaRPr lang="en-US"/>
          </a:p>
        </p:txBody>
      </p:sp>
      <p:sp>
        <p:nvSpPr>
          <p:cNvPr id="5" name="Slide Number Placeholder 4"/>
          <p:cNvSpPr>
            <a:spLocks noGrp="1"/>
          </p:cNvSpPr>
          <p:nvPr>
            <p:ph type="sldNum" sz="quarter" idx="12"/>
          </p:nvPr>
        </p:nvSpPr>
        <p:spPr/>
        <p:txBody>
          <a:bodyPr/>
          <a:lstStyle/>
          <a:p>
            <a:fld id="{929C2E95-B232-7145-B17E-F9A73EE7D560}" type="slidenum">
              <a:rPr lang="en-US" smtClean="0"/>
              <a:t>2</a:t>
            </a:fld>
            <a:endParaRPr lang="en-US"/>
          </a:p>
        </p:txBody>
      </p:sp>
      <p:pic>
        <p:nvPicPr>
          <p:cNvPr id="12" name="Picture 11" descr="conges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0830" y="2915792"/>
            <a:ext cx="3810000" cy="3225800"/>
          </a:xfrm>
          <a:prstGeom prst="rect">
            <a:avLst/>
          </a:prstGeom>
        </p:spPr>
      </p:pic>
    </p:spTree>
    <p:extLst>
      <p:ext uri="{BB962C8B-B14F-4D97-AF65-F5344CB8AC3E}">
        <p14:creationId xmlns:p14="http://schemas.microsoft.com/office/powerpoint/2010/main" val="203050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200" dirty="0"/>
              <a:t>Marker </a:t>
            </a:r>
            <a:r>
              <a:rPr lang="en-US" sz="2200" dirty="0" smtClean="0"/>
              <a:t>Data, Comments </a:t>
            </a:r>
            <a:r>
              <a:rPr lang="en-US" sz="2200" dirty="0"/>
              <a:t>– </a:t>
            </a:r>
            <a:r>
              <a:rPr lang="en-US" sz="2200" u="sng" dirty="0" smtClean="0"/>
              <a:t>Freight and Movement</a:t>
            </a:r>
            <a:endParaRPr lang="en-US" sz="2200" dirty="0"/>
          </a:p>
        </p:txBody>
      </p:sp>
      <p:sp>
        <p:nvSpPr>
          <p:cNvPr id="9" name="Content Placeholder 8"/>
          <p:cNvSpPr>
            <a:spLocks noGrp="1"/>
          </p:cNvSpPr>
          <p:nvPr>
            <p:ph idx="1"/>
          </p:nvPr>
        </p:nvSpPr>
        <p:spPr>
          <a:xfrm>
            <a:off x="457200" y="1346200"/>
            <a:ext cx="8229600" cy="5010150"/>
          </a:xfrm>
        </p:spPr>
        <p:txBody>
          <a:bodyPr>
            <a:normAutofit lnSpcReduction="10000"/>
          </a:bodyPr>
          <a:lstStyle/>
          <a:p>
            <a:r>
              <a:rPr lang="en-US" dirty="0" smtClean="0"/>
              <a:t>When the Freight and Movement marker was chosen, participants were asked, “What would you like to see here?”</a:t>
            </a:r>
          </a:p>
          <a:p>
            <a:pPr>
              <a:spcAft>
                <a:spcPts val="1000"/>
              </a:spcAft>
            </a:pPr>
            <a:r>
              <a:rPr lang="en-US" dirty="0"/>
              <a:t>A dropdown menu appeared, and participant could choose to add a marker without tagging it, </a:t>
            </a:r>
            <a:r>
              <a:rPr lang="en-US" dirty="0" smtClean="0"/>
              <a:t/>
            </a:r>
            <a:br>
              <a:rPr lang="en-US" dirty="0" smtClean="0"/>
            </a:br>
            <a:r>
              <a:rPr lang="en-US" dirty="0" smtClean="0"/>
              <a:t>or </a:t>
            </a:r>
            <a:r>
              <a:rPr lang="en-US" dirty="0"/>
              <a:t>tag it with one of the following choices:</a:t>
            </a:r>
          </a:p>
          <a:p>
            <a:r>
              <a:rPr lang="en-US" dirty="0" smtClean="0"/>
              <a:t>Choices given with number of responses:</a:t>
            </a:r>
            <a:br>
              <a:rPr lang="en-US" dirty="0" smtClean="0"/>
            </a:br>
            <a:r>
              <a:rPr lang="en-US" dirty="0" smtClean="0">
                <a:solidFill>
                  <a:srgbClr val="F4C72F"/>
                </a:solidFill>
              </a:rPr>
              <a:t>•</a:t>
            </a:r>
            <a:r>
              <a:rPr lang="en-US" dirty="0" smtClean="0"/>
              <a:t> Delays in Movement: 18</a:t>
            </a:r>
            <a:br>
              <a:rPr lang="en-US" dirty="0" smtClean="0"/>
            </a:br>
            <a:r>
              <a:rPr lang="en-US" dirty="0" smtClean="0">
                <a:solidFill>
                  <a:srgbClr val="F4C72F"/>
                </a:solidFill>
              </a:rPr>
              <a:t>•</a:t>
            </a:r>
            <a:r>
              <a:rPr lang="en-US" dirty="0" smtClean="0"/>
              <a:t> Need Alternative Route: 39</a:t>
            </a:r>
            <a:br>
              <a:rPr lang="en-US" dirty="0" smtClean="0"/>
            </a:br>
            <a:r>
              <a:rPr lang="en-US" dirty="0" smtClean="0">
                <a:solidFill>
                  <a:srgbClr val="F4C72F"/>
                </a:solidFill>
              </a:rPr>
              <a:t>•</a:t>
            </a:r>
            <a:r>
              <a:rPr lang="en-US" dirty="0" smtClean="0"/>
              <a:t> Improve Access: 33</a:t>
            </a:r>
            <a:br>
              <a:rPr lang="en-US" dirty="0" smtClean="0"/>
            </a:br>
            <a:r>
              <a:rPr lang="en-US" dirty="0" smtClean="0">
                <a:solidFill>
                  <a:srgbClr val="F4C72F"/>
                </a:solidFill>
              </a:rPr>
              <a:t>•</a:t>
            </a:r>
            <a:r>
              <a:rPr lang="en-US" dirty="0" smtClean="0"/>
              <a:t> Intermodal Connections: 20</a:t>
            </a:r>
            <a:endParaRPr lang="en-US" dirty="0"/>
          </a:p>
          <a:p>
            <a:r>
              <a:rPr lang="en-US" dirty="0" smtClean="0"/>
              <a:t>310 total markers / 112 comments</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20</a:t>
            </a:fld>
            <a:endParaRPr lang="en-US"/>
          </a:p>
        </p:txBody>
      </p:sp>
    </p:spTree>
    <p:extLst>
      <p:ext uri="{BB962C8B-B14F-4D97-AF65-F5344CB8AC3E}">
        <p14:creationId xmlns:p14="http://schemas.microsoft.com/office/powerpoint/2010/main" val="129286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200" dirty="0" smtClean="0"/>
              <a:t>Summary of Key Comments – </a:t>
            </a:r>
            <a:r>
              <a:rPr lang="en-US" sz="2200" u="sng" dirty="0" smtClean="0"/>
              <a:t>Freight Movement</a:t>
            </a:r>
            <a:endParaRPr lang="en-US" sz="2200" u="sng" dirty="0"/>
          </a:p>
        </p:txBody>
      </p:sp>
      <p:sp>
        <p:nvSpPr>
          <p:cNvPr id="9" name="Content Placeholder 8"/>
          <p:cNvSpPr>
            <a:spLocks noGrp="1"/>
          </p:cNvSpPr>
          <p:nvPr>
            <p:ph sz="half" idx="2"/>
          </p:nvPr>
        </p:nvSpPr>
        <p:spPr/>
        <p:txBody>
          <a:bodyPr/>
          <a:lstStyle/>
          <a:p>
            <a:r>
              <a:rPr lang="en-US" dirty="0" smtClean="0"/>
              <a:t>Dedicated lanes for trucks/other heavy vehicles between the city limit and St. Charles County</a:t>
            </a:r>
          </a:p>
          <a:p>
            <a:r>
              <a:rPr lang="en-US" dirty="0" smtClean="0"/>
              <a:t>Widen the ramp from SB 61 to EB 70</a:t>
            </a:r>
          </a:p>
          <a:p>
            <a:r>
              <a:rPr lang="en-US" dirty="0" smtClean="0"/>
              <a:t>Remove left lane exits and entrances</a:t>
            </a:r>
          </a:p>
          <a:p>
            <a:r>
              <a:rPr lang="en-US" dirty="0" smtClean="0"/>
              <a:t>Reduce sharpness of ramps</a:t>
            </a:r>
          </a:p>
          <a:p>
            <a:pPr lvl="1"/>
            <a:r>
              <a:rPr lang="en-US" dirty="0" smtClean="0"/>
              <a:t>i.e. NB I-170 to EW I-70 ramp</a:t>
            </a:r>
          </a:p>
          <a:p>
            <a:r>
              <a:rPr lang="en-US" dirty="0" smtClean="0"/>
              <a:t>Create express lanes for semis </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21</a:t>
            </a:fld>
            <a:endParaRPr lang="en-US"/>
          </a:p>
        </p:txBody>
      </p:sp>
      <p:pic>
        <p:nvPicPr>
          <p:cNvPr id="11" name="Picture 10" descr="Screen3-TransportationMa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15200" y="374692"/>
            <a:ext cx="1457678" cy="1168012"/>
          </a:xfrm>
          <a:prstGeom prst="rect">
            <a:avLst/>
          </a:prstGeom>
        </p:spPr>
      </p:pic>
    </p:spTree>
    <p:extLst>
      <p:ext uri="{BB962C8B-B14F-4D97-AF65-F5344CB8AC3E}">
        <p14:creationId xmlns:p14="http://schemas.microsoft.com/office/powerpoint/2010/main" val="42152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Map – </a:t>
            </a:r>
            <a:r>
              <a:rPr lang="en-US" u="sng" dirty="0" smtClean="0"/>
              <a:t>Help Me Get There</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22</a:t>
            </a:fld>
            <a:endParaRPr lang="en-US"/>
          </a:p>
        </p:txBody>
      </p:sp>
      <p:pic>
        <p:nvPicPr>
          <p:cNvPr id="3" name="Picture 2" descr="Screen3_HelpGetTher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283145"/>
            <a:ext cx="7571253" cy="5106009"/>
          </a:xfrm>
          <a:prstGeom prst="rect">
            <a:avLst/>
          </a:prstGeom>
        </p:spPr>
      </p:pic>
    </p:spTree>
    <p:extLst>
      <p:ext uri="{BB962C8B-B14F-4D97-AF65-F5344CB8AC3E}">
        <p14:creationId xmlns:p14="http://schemas.microsoft.com/office/powerpoint/2010/main" val="249153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Marker </a:t>
            </a:r>
            <a:r>
              <a:rPr lang="en-US" dirty="0" smtClean="0"/>
              <a:t>Data, Comments </a:t>
            </a:r>
            <a:r>
              <a:rPr lang="en-US" dirty="0"/>
              <a:t>– </a:t>
            </a:r>
            <a:r>
              <a:rPr lang="en-US" u="sng" dirty="0" smtClean="0"/>
              <a:t>Help Me Get There</a:t>
            </a:r>
            <a:endParaRPr lang="en-US" dirty="0"/>
          </a:p>
        </p:txBody>
      </p:sp>
      <p:sp>
        <p:nvSpPr>
          <p:cNvPr id="9" name="Content Placeholder 8"/>
          <p:cNvSpPr>
            <a:spLocks noGrp="1"/>
          </p:cNvSpPr>
          <p:nvPr>
            <p:ph idx="1"/>
          </p:nvPr>
        </p:nvSpPr>
        <p:spPr>
          <a:xfrm>
            <a:off x="457200" y="1346200"/>
            <a:ext cx="8229600" cy="5010150"/>
          </a:xfrm>
        </p:spPr>
        <p:txBody>
          <a:bodyPr>
            <a:noAutofit/>
          </a:bodyPr>
          <a:lstStyle/>
          <a:p>
            <a:r>
              <a:rPr lang="en-US" dirty="0" smtClean="0"/>
              <a:t>When the Help Me Get There marker was chosen, participants were given the opportunity to make a comment in addition to placing a marker</a:t>
            </a:r>
          </a:p>
          <a:p>
            <a:r>
              <a:rPr lang="en-US" dirty="0" smtClean="0"/>
              <a:t>291 total markers / 161 comments</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23</a:t>
            </a:fld>
            <a:endParaRPr lang="en-US"/>
          </a:p>
        </p:txBody>
      </p:sp>
    </p:spTree>
    <p:extLst>
      <p:ext uri="{BB962C8B-B14F-4D97-AF65-F5344CB8AC3E}">
        <p14:creationId xmlns:p14="http://schemas.microsoft.com/office/powerpoint/2010/main" val="316746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3-TransportationMa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15200" y="374692"/>
            <a:ext cx="1457678" cy="1168012"/>
          </a:xfrm>
          <a:prstGeom prst="rect">
            <a:avLst/>
          </a:prstGeom>
        </p:spPr>
      </p:pic>
      <p:sp>
        <p:nvSpPr>
          <p:cNvPr id="8" name="Title 7"/>
          <p:cNvSpPr>
            <a:spLocks noGrp="1"/>
          </p:cNvSpPr>
          <p:nvPr>
            <p:ph type="title"/>
          </p:nvPr>
        </p:nvSpPr>
        <p:spPr/>
        <p:txBody>
          <a:bodyPr>
            <a:normAutofit/>
          </a:bodyPr>
          <a:lstStyle/>
          <a:p>
            <a:r>
              <a:rPr lang="en-US" sz="2200" dirty="0" smtClean="0"/>
              <a:t>Summary of Key Comments – </a:t>
            </a:r>
            <a:r>
              <a:rPr lang="en-US" sz="2200" u="sng" dirty="0" smtClean="0"/>
              <a:t>Help Me Get There</a:t>
            </a:r>
            <a:endParaRPr lang="en-US" sz="2200" u="sng" dirty="0"/>
          </a:p>
        </p:txBody>
      </p:sp>
      <p:sp>
        <p:nvSpPr>
          <p:cNvPr id="9" name="Content Placeholder 8"/>
          <p:cNvSpPr>
            <a:spLocks noGrp="1"/>
          </p:cNvSpPr>
          <p:nvPr>
            <p:ph sz="half" idx="2"/>
          </p:nvPr>
        </p:nvSpPr>
        <p:spPr/>
        <p:txBody>
          <a:bodyPr/>
          <a:lstStyle/>
          <a:p>
            <a:r>
              <a:rPr lang="en-US" dirty="0" smtClean="0"/>
              <a:t>Improve airport access</a:t>
            </a:r>
          </a:p>
          <a:p>
            <a:r>
              <a:rPr lang="en-US" dirty="0" smtClean="0"/>
              <a:t>Improve signage for downtown exits</a:t>
            </a:r>
          </a:p>
          <a:p>
            <a:r>
              <a:rPr lang="en-US" dirty="0" smtClean="0"/>
              <a:t>Need pedestrian access from airport/</a:t>
            </a:r>
            <a:r>
              <a:rPr lang="en-US" dirty="0" err="1" smtClean="0"/>
              <a:t>MetroLink</a:t>
            </a:r>
            <a:r>
              <a:rPr lang="en-US" dirty="0" smtClean="0"/>
              <a:t> to the other side of I-70</a:t>
            </a:r>
          </a:p>
          <a:p>
            <a:r>
              <a:rPr lang="en-US" dirty="0" smtClean="0"/>
              <a:t>Tucker from I-70 West</a:t>
            </a:r>
          </a:p>
          <a:p>
            <a:r>
              <a:rPr lang="en-US" dirty="0" smtClean="0"/>
              <a:t>Better transportation to Florissant Valley Community College</a:t>
            </a:r>
          </a:p>
          <a:p>
            <a:r>
              <a:rPr lang="en-US" dirty="0" smtClean="0"/>
              <a:t>Confusing interchanges</a:t>
            </a:r>
          </a:p>
          <a:p>
            <a:pPr lvl="1"/>
            <a:r>
              <a:rPr lang="en-US" dirty="0" smtClean="0"/>
              <a:t>US 61, Pitman Ave., Pearce Blvd., I-70</a:t>
            </a:r>
          </a:p>
          <a:p>
            <a:pPr lvl="1"/>
            <a:r>
              <a:rPr lang="en-US" dirty="0" smtClean="0"/>
              <a:t>Broadway, Cole, I-70</a:t>
            </a:r>
            <a:endParaRPr lang="en-US" dirty="0"/>
          </a:p>
        </p:txBody>
      </p:sp>
      <p:sp>
        <p:nvSpPr>
          <p:cNvPr id="10" name="Content Placeholder 9"/>
          <p:cNvSpPr>
            <a:spLocks noGrp="1"/>
          </p:cNvSpPr>
          <p:nvPr>
            <p:ph sz="quarter" idx="4"/>
          </p:nvPr>
        </p:nvSpPr>
        <p:spPr/>
        <p:txBody>
          <a:bodyPr/>
          <a:lstStyle/>
          <a:p>
            <a:r>
              <a:rPr lang="en-US" dirty="0" smtClean="0"/>
              <a:t>Straighten out I-70 at 		      Wentzville</a:t>
            </a:r>
          </a:p>
          <a:p>
            <a:r>
              <a:rPr lang="en-US" dirty="0" smtClean="0"/>
              <a:t>Extend ramp to and from Wentzville Parkway</a:t>
            </a:r>
          </a:p>
          <a:p>
            <a:r>
              <a:rPr lang="en-US" dirty="0" smtClean="0"/>
              <a:t>Make I-70 three lanes until </a:t>
            </a:r>
            <a:r>
              <a:rPr lang="en-US" dirty="0" err="1" smtClean="0"/>
              <a:t>Foristel</a:t>
            </a:r>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24</a:t>
            </a:fld>
            <a:endParaRPr lang="en-US"/>
          </a:p>
        </p:txBody>
      </p:sp>
    </p:spTree>
    <p:extLst>
      <p:ext uri="{BB962C8B-B14F-4D97-AF65-F5344CB8AC3E}">
        <p14:creationId xmlns:p14="http://schemas.microsoft.com/office/powerpoint/2010/main" val="217715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Map – </a:t>
            </a:r>
            <a:r>
              <a:rPr lang="en-US" u="sng" dirty="0" smtClean="0"/>
              <a:t>Public Transit</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25</a:t>
            </a:fld>
            <a:endParaRPr lang="en-US"/>
          </a:p>
        </p:txBody>
      </p:sp>
      <p:pic>
        <p:nvPicPr>
          <p:cNvPr id="7" name="Picture 6" descr="Screen3_PublicTransi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5211" y="1295079"/>
            <a:ext cx="7533658" cy="5069970"/>
          </a:xfrm>
          <a:prstGeom prst="rect">
            <a:avLst/>
          </a:prstGeom>
        </p:spPr>
      </p:pic>
    </p:spTree>
    <p:extLst>
      <p:ext uri="{BB962C8B-B14F-4D97-AF65-F5344CB8AC3E}">
        <p14:creationId xmlns:p14="http://schemas.microsoft.com/office/powerpoint/2010/main" val="2691286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Marker </a:t>
            </a:r>
            <a:r>
              <a:rPr lang="en-US" dirty="0" smtClean="0"/>
              <a:t>Data and Comments </a:t>
            </a:r>
            <a:r>
              <a:rPr lang="en-US" dirty="0"/>
              <a:t>– </a:t>
            </a:r>
            <a:r>
              <a:rPr lang="en-US" u="sng" dirty="0" smtClean="0"/>
              <a:t>Public Transit</a:t>
            </a:r>
            <a:endParaRPr lang="en-US" dirty="0"/>
          </a:p>
        </p:txBody>
      </p:sp>
      <p:sp>
        <p:nvSpPr>
          <p:cNvPr id="9" name="Content Placeholder 8"/>
          <p:cNvSpPr>
            <a:spLocks noGrp="1"/>
          </p:cNvSpPr>
          <p:nvPr>
            <p:ph idx="1"/>
          </p:nvPr>
        </p:nvSpPr>
        <p:spPr>
          <a:xfrm>
            <a:off x="457200" y="1346200"/>
            <a:ext cx="8229600" cy="5010150"/>
          </a:xfrm>
        </p:spPr>
        <p:txBody>
          <a:bodyPr>
            <a:normAutofit fontScale="92500"/>
          </a:bodyPr>
          <a:lstStyle/>
          <a:p>
            <a:pPr>
              <a:spcAft>
                <a:spcPts val="1000"/>
              </a:spcAft>
            </a:pPr>
            <a:r>
              <a:rPr lang="en-US" dirty="0" smtClean="0"/>
              <a:t>When the Public Transit marker was chosen, participants were asked, “What would you like to see here?”</a:t>
            </a:r>
          </a:p>
          <a:p>
            <a:pPr>
              <a:spcAft>
                <a:spcPts val="1000"/>
              </a:spcAft>
            </a:pPr>
            <a:r>
              <a:rPr lang="en-US" dirty="0"/>
              <a:t>A</a:t>
            </a:r>
            <a:r>
              <a:rPr lang="en-US" dirty="0" smtClean="0"/>
              <a:t> dropdown menu appeared, and participant could choose to add a marker without tagging it, or tag it with one of the following choices:</a:t>
            </a:r>
          </a:p>
          <a:p>
            <a:pPr>
              <a:spcAft>
                <a:spcPts val="1000"/>
              </a:spcAft>
            </a:pPr>
            <a:r>
              <a:rPr lang="en-US" dirty="0"/>
              <a:t>C</a:t>
            </a:r>
            <a:r>
              <a:rPr lang="en-US" dirty="0" smtClean="0"/>
              <a:t>hoices given with number of responses:</a:t>
            </a:r>
            <a:br>
              <a:rPr lang="en-US" dirty="0" smtClean="0"/>
            </a:br>
            <a:r>
              <a:rPr lang="en-US" dirty="0" smtClean="0">
                <a:solidFill>
                  <a:srgbClr val="F4C72F"/>
                </a:solidFill>
              </a:rPr>
              <a:t>•</a:t>
            </a:r>
            <a:r>
              <a:rPr lang="en-US" dirty="0" smtClean="0"/>
              <a:t> Add Bus Stop: 7 </a:t>
            </a:r>
            <a:br>
              <a:rPr lang="en-US" dirty="0" smtClean="0"/>
            </a:br>
            <a:r>
              <a:rPr lang="en-US" dirty="0" smtClean="0">
                <a:solidFill>
                  <a:srgbClr val="F4C72F"/>
                </a:solidFill>
              </a:rPr>
              <a:t>•</a:t>
            </a:r>
            <a:r>
              <a:rPr lang="en-US" dirty="0" smtClean="0"/>
              <a:t> Add Bus Service: 38</a:t>
            </a:r>
            <a:br>
              <a:rPr lang="en-US" dirty="0" smtClean="0"/>
            </a:br>
            <a:r>
              <a:rPr lang="en-US" dirty="0" smtClean="0">
                <a:solidFill>
                  <a:srgbClr val="F4C72F"/>
                </a:solidFill>
              </a:rPr>
              <a:t>•</a:t>
            </a:r>
            <a:r>
              <a:rPr lang="en-US" dirty="0" smtClean="0"/>
              <a:t> Enhance Bus Service: 13</a:t>
            </a:r>
            <a:br>
              <a:rPr lang="en-US" dirty="0" smtClean="0"/>
            </a:br>
            <a:r>
              <a:rPr lang="en-US" dirty="0" smtClean="0">
                <a:solidFill>
                  <a:srgbClr val="F4C72F"/>
                </a:solidFill>
              </a:rPr>
              <a:t>•</a:t>
            </a:r>
            <a:r>
              <a:rPr lang="en-US" dirty="0" smtClean="0"/>
              <a:t> Add Rail Service: 187</a:t>
            </a:r>
            <a:br>
              <a:rPr lang="en-US" dirty="0" smtClean="0"/>
            </a:br>
            <a:r>
              <a:rPr lang="en-US" dirty="0" smtClean="0">
                <a:solidFill>
                  <a:srgbClr val="F4C72F"/>
                </a:solidFill>
              </a:rPr>
              <a:t>•</a:t>
            </a:r>
            <a:r>
              <a:rPr lang="en-US" dirty="0" smtClean="0"/>
              <a:t> Enhance Rail Service: 15</a:t>
            </a:r>
            <a:endParaRPr lang="en-US" dirty="0"/>
          </a:p>
          <a:p>
            <a:pPr>
              <a:spcAft>
                <a:spcPts val="1000"/>
              </a:spcAft>
            </a:pPr>
            <a:r>
              <a:rPr lang="en-US" dirty="0" smtClean="0"/>
              <a:t>657 total markers / 287 comments</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26</a:t>
            </a:fld>
            <a:endParaRPr lang="en-US"/>
          </a:p>
        </p:txBody>
      </p:sp>
    </p:spTree>
    <p:extLst>
      <p:ext uri="{BB962C8B-B14F-4D97-AF65-F5344CB8AC3E}">
        <p14:creationId xmlns:p14="http://schemas.microsoft.com/office/powerpoint/2010/main" val="3873358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3-TransportationMa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62800" y="361992"/>
            <a:ext cx="1457678" cy="1168012"/>
          </a:xfrm>
          <a:prstGeom prst="rect">
            <a:avLst/>
          </a:prstGeom>
        </p:spPr>
      </p:pic>
      <p:sp>
        <p:nvSpPr>
          <p:cNvPr id="8" name="Title 7"/>
          <p:cNvSpPr>
            <a:spLocks noGrp="1"/>
          </p:cNvSpPr>
          <p:nvPr>
            <p:ph type="title"/>
          </p:nvPr>
        </p:nvSpPr>
        <p:spPr/>
        <p:txBody>
          <a:bodyPr>
            <a:normAutofit/>
          </a:bodyPr>
          <a:lstStyle/>
          <a:p>
            <a:r>
              <a:rPr lang="en-US" sz="2200" dirty="0" smtClean="0"/>
              <a:t>Summary of Key Comments – </a:t>
            </a:r>
            <a:r>
              <a:rPr lang="en-US" sz="2200" u="sng" dirty="0" smtClean="0"/>
              <a:t>Public Transit</a:t>
            </a:r>
            <a:endParaRPr lang="en-US" sz="2200" u="sng" dirty="0"/>
          </a:p>
        </p:txBody>
      </p:sp>
      <p:sp>
        <p:nvSpPr>
          <p:cNvPr id="9" name="Content Placeholder 8"/>
          <p:cNvSpPr>
            <a:spLocks noGrp="1"/>
          </p:cNvSpPr>
          <p:nvPr>
            <p:ph sz="half" idx="2"/>
          </p:nvPr>
        </p:nvSpPr>
        <p:spPr/>
        <p:txBody>
          <a:bodyPr/>
          <a:lstStyle/>
          <a:p>
            <a:r>
              <a:rPr lang="en-US" dirty="0" smtClean="0"/>
              <a:t>Better public transit from N. Hanley to St. Charles county</a:t>
            </a:r>
          </a:p>
          <a:p>
            <a:r>
              <a:rPr lang="en-US" dirty="0" smtClean="0"/>
              <a:t>Public transit from 1</a:t>
            </a:r>
            <a:r>
              <a:rPr lang="en-US" baseline="30000" dirty="0" smtClean="0"/>
              <a:t>st</a:t>
            </a:r>
            <a:r>
              <a:rPr lang="en-US" dirty="0" smtClean="0"/>
              <a:t> Capitol or Fifth Street into the Hanley Metro station</a:t>
            </a:r>
          </a:p>
          <a:p>
            <a:r>
              <a:rPr lang="en-US" dirty="0" smtClean="0"/>
              <a:t>Extend </a:t>
            </a:r>
            <a:r>
              <a:rPr lang="en-US" dirty="0" err="1" smtClean="0"/>
              <a:t>MetroLink</a:t>
            </a:r>
            <a:r>
              <a:rPr lang="en-US" dirty="0" smtClean="0"/>
              <a:t> to St. Charles</a:t>
            </a:r>
          </a:p>
          <a:p>
            <a:pPr lvl="1"/>
            <a:r>
              <a:rPr lang="en-US" dirty="0" smtClean="0"/>
              <a:t>Stop at DePaul hospital</a:t>
            </a:r>
          </a:p>
          <a:p>
            <a:pPr lvl="1"/>
            <a:r>
              <a:rPr lang="en-US" dirty="0" smtClean="0"/>
              <a:t>Stop at Maryland Heights</a:t>
            </a:r>
          </a:p>
          <a:p>
            <a:r>
              <a:rPr lang="en-US" dirty="0" smtClean="0"/>
              <a:t>Connect rail to STL International Airport red line</a:t>
            </a:r>
          </a:p>
          <a:p>
            <a:r>
              <a:rPr lang="en-US" dirty="0" smtClean="0"/>
              <a:t>Rail going south along Lindbergh</a:t>
            </a:r>
          </a:p>
          <a:p>
            <a:endParaRPr lang="en-US" dirty="0" smtClean="0"/>
          </a:p>
          <a:p>
            <a:endParaRPr lang="en-US" dirty="0"/>
          </a:p>
        </p:txBody>
      </p:sp>
      <p:sp>
        <p:nvSpPr>
          <p:cNvPr id="10" name="Content Placeholder 9"/>
          <p:cNvSpPr>
            <a:spLocks noGrp="1"/>
          </p:cNvSpPr>
          <p:nvPr>
            <p:ph sz="quarter" idx="4"/>
          </p:nvPr>
        </p:nvSpPr>
        <p:spPr/>
        <p:txBody>
          <a:bodyPr/>
          <a:lstStyle/>
          <a:p>
            <a:r>
              <a:rPr lang="en-US" dirty="0" smtClean="0"/>
              <a:t>Express rail for those 		    commuting to the city 			    every day</a:t>
            </a:r>
          </a:p>
          <a:p>
            <a:r>
              <a:rPr lang="en-US" dirty="0" smtClean="0"/>
              <a:t>Extend </a:t>
            </a:r>
            <a:r>
              <a:rPr lang="en-US" dirty="0" err="1" smtClean="0"/>
              <a:t>MetroLink</a:t>
            </a:r>
            <a:r>
              <a:rPr lang="en-US" dirty="0" smtClean="0"/>
              <a:t> to Wentzville and Lake St. Louis</a:t>
            </a:r>
          </a:p>
          <a:p>
            <a:endParaRPr lang="en-US" dirty="0" smtClean="0"/>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27</a:t>
            </a:fld>
            <a:endParaRPr lang="en-US"/>
          </a:p>
        </p:txBody>
      </p:sp>
    </p:spTree>
    <p:extLst>
      <p:ext uri="{BB962C8B-B14F-4D97-AF65-F5344CB8AC3E}">
        <p14:creationId xmlns:p14="http://schemas.microsoft.com/office/powerpoint/2010/main" val="226451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Map – </a:t>
            </a:r>
            <a:r>
              <a:rPr lang="en-US" u="sng" dirty="0" smtClean="0"/>
              <a:t>Safety Issues</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28</a:t>
            </a:fld>
            <a:endParaRPr lang="en-US"/>
          </a:p>
        </p:txBody>
      </p:sp>
      <p:pic>
        <p:nvPicPr>
          <p:cNvPr id="3" name="Picture 2" descr="Screen3_Safet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5011" y="1295079"/>
            <a:ext cx="7524581" cy="5061271"/>
          </a:xfrm>
          <a:prstGeom prst="rect">
            <a:avLst/>
          </a:prstGeom>
        </p:spPr>
      </p:pic>
    </p:spTree>
    <p:extLst>
      <p:ext uri="{BB962C8B-B14F-4D97-AF65-F5344CB8AC3E}">
        <p14:creationId xmlns:p14="http://schemas.microsoft.com/office/powerpoint/2010/main" val="2603229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Marker </a:t>
            </a:r>
            <a:r>
              <a:rPr lang="en-US" dirty="0" smtClean="0"/>
              <a:t>Data and Comments </a:t>
            </a:r>
            <a:r>
              <a:rPr lang="en-US" dirty="0"/>
              <a:t>– </a:t>
            </a:r>
            <a:r>
              <a:rPr lang="en-US" u="sng" dirty="0" smtClean="0"/>
              <a:t>Safety Issues</a:t>
            </a:r>
            <a:endParaRPr lang="en-US" dirty="0"/>
          </a:p>
        </p:txBody>
      </p:sp>
      <p:sp>
        <p:nvSpPr>
          <p:cNvPr id="9" name="Content Placeholder 8"/>
          <p:cNvSpPr>
            <a:spLocks noGrp="1"/>
          </p:cNvSpPr>
          <p:nvPr>
            <p:ph idx="1"/>
          </p:nvPr>
        </p:nvSpPr>
        <p:spPr>
          <a:xfrm>
            <a:off x="457200" y="1346200"/>
            <a:ext cx="8229600" cy="5010150"/>
          </a:xfrm>
        </p:spPr>
        <p:txBody>
          <a:bodyPr>
            <a:normAutofit lnSpcReduction="10000"/>
          </a:bodyPr>
          <a:lstStyle/>
          <a:p>
            <a:pPr>
              <a:spcAft>
                <a:spcPts val="1000"/>
              </a:spcAft>
            </a:pPr>
            <a:r>
              <a:rPr lang="en-US" dirty="0" smtClean="0"/>
              <a:t>When the Safety Issues marker was chosen, participants were asked, “What type of safety issue?”</a:t>
            </a:r>
          </a:p>
          <a:p>
            <a:pPr>
              <a:spcAft>
                <a:spcPts val="1000"/>
              </a:spcAft>
            </a:pPr>
            <a:r>
              <a:rPr lang="en-US" dirty="0"/>
              <a:t>A dropdown menu appeared, and participant could choose to add a marker without tagging it, </a:t>
            </a:r>
            <a:r>
              <a:rPr lang="en-US" dirty="0" smtClean="0"/>
              <a:t/>
            </a:r>
            <a:br>
              <a:rPr lang="en-US" dirty="0" smtClean="0"/>
            </a:br>
            <a:r>
              <a:rPr lang="en-US" dirty="0" smtClean="0"/>
              <a:t>or </a:t>
            </a:r>
            <a:r>
              <a:rPr lang="en-US" dirty="0"/>
              <a:t>tag it with one of the following choices:</a:t>
            </a:r>
          </a:p>
          <a:p>
            <a:pPr>
              <a:spcAft>
                <a:spcPts val="1000"/>
              </a:spcAft>
            </a:pPr>
            <a:r>
              <a:rPr lang="en-US" dirty="0" smtClean="0"/>
              <a:t>Choices given with number of responses:</a:t>
            </a:r>
            <a:br>
              <a:rPr lang="en-US" dirty="0" smtClean="0"/>
            </a:br>
            <a:r>
              <a:rPr lang="en-US" dirty="0">
                <a:solidFill>
                  <a:srgbClr val="F4C72F"/>
                </a:solidFill>
              </a:rPr>
              <a:t/>
            </a:r>
            <a:br>
              <a:rPr lang="en-US" dirty="0">
                <a:solidFill>
                  <a:srgbClr val="F4C72F"/>
                </a:solidFill>
              </a:rPr>
            </a:br>
            <a:r>
              <a:rPr lang="en-US" dirty="0" smtClean="0">
                <a:solidFill>
                  <a:srgbClr val="F4C72F"/>
                </a:solidFill>
              </a:rPr>
              <a:t/>
            </a:r>
            <a:br>
              <a:rPr lang="en-US" dirty="0" smtClean="0">
                <a:solidFill>
                  <a:srgbClr val="F4C72F"/>
                </a:solidFill>
              </a:rPr>
            </a:br>
            <a:r>
              <a:rPr lang="en-US" dirty="0" smtClean="0">
                <a:solidFill>
                  <a:srgbClr val="F4C72F"/>
                </a:solidFill>
              </a:rPr>
              <a:t/>
            </a:r>
            <a:br>
              <a:rPr lang="en-US" dirty="0" smtClean="0">
                <a:solidFill>
                  <a:srgbClr val="F4C72F"/>
                </a:solidFill>
              </a:rPr>
            </a:br>
            <a:r>
              <a:rPr lang="en-US" dirty="0" smtClean="0"/>
              <a:t> </a:t>
            </a:r>
          </a:p>
          <a:p>
            <a:pPr>
              <a:spcAft>
                <a:spcPts val="1000"/>
              </a:spcAft>
            </a:pPr>
            <a:r>
              <a:rPr lang="en-US" dirty="0" smtClean="0"/>
              <a:t>1,473 total markers / 729 comments</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29</a:t>
            </a:fld>
            <a:endParaRPr lang="en-US"/>
          </a:p>
        </p:txBody>
      </p:sp>
      <p:sp>
        <p:nvSpPr>
          <p:cNvPr id="10" name="TextBox 9"/>
          <p:cNvSpPr txBox="1"/>
          <p:nvPr/>
        </p:nvSpPr>
        <p:spPr>
          <a:xfrm>
            <a:off x="927100" y="4191000"/>
            <a:ext cx="7759700" cy="1270000"/>
          </a:xfrm>
          <a:prstGeom prst="rect">
            <a:avLst/>
          </a:prstGeom>
          <a:noFill/>
        </p:spPr>
        <p:txBody>
          <a:bodyPr wrap="square" numCol="2" spcCol="228600" rtlCol="0">
            <a:noAutofit/>
          </a:bodyPr>
          <a:lstStyle/>
          <a:p>
            <a:pPr marL="114300">
              <a:lnSpc>
                <a:spcPct val="114000"/>
              </a:lnSpc>
            </a:pPr>
            <a:r>
              <a:rPr lang="en-US" sz="2000" b="1" dirty="0">
                <a:solidFill>
                  <a:srgbClr val="F4C72F"/>
                </a:solidFill>
                <a:latin typeface="Century Gothic"/>
                <a:cs typeface="Century Gothic"/>
              </a:rPr>
              <a:t>•</a:t>
            </a:r>
            <a:r>
              <a:rPr lang="en-US" sz="2000" b="1" dirty="0">
                <a:latin typeface="Century Gothic"/>
                <a:cs typeface="Century Gothic"/>
              </a:rPr>
              <a:t> </a:t>
            </a:r>
            <a:r>
              <a:rPr lang="en-US" sz="2000" dirty="0" smtClean="0">
                <a:latin typeface="Century Gothic"/>
                <a:cs typeface="Century Gothic"/>
              </a:rPr>
              <a:t>Truck Traffic: 44</a:t>
            </a:r>
            <a:r>
              <a:rPr lang="en-US" sz="2000" dirty="0">
                <a:latin typeface="Century Gothic"/>
                <a:cs typeface="Century Gothic"/>
              </a:rPr>
              <a:t/>
            </a:r>
            <a:br>
              <a:rPr lang="en-US" sz="2000" dirty="0">
                <a:latin typeface="Century Gothic"/>
                <a:cs typeface="Century Gothic"/>
              </a:rPr>
            </a:br>
            <a:r>
              <a:rPr lang="en-US" sz="2000" dirty="0" smtClean="0">
                <a:solidFill>
                  <a:srgbClr val="F4C72F"/>
                </a:solidFill>
                <a:latin typeface="Century Gothic"/>
                <a:cs typeface="Century Gothic"/>
              </a:rPr>
              <a:t>•</a:t>
            </a:r>
            <a:r>
              <a:rPr lang="en-US" sz="2000" dirty="0" smtClean="0">
                <a:latin typeface="Century Gothic"/>
                <a:cs typeface="Century Gothic"/>
              </a:rPr>
              <a:t> Speeding: 78</a:t>
            </a:r>
            <a:r>
              <a:rPr lang="en-US" sz="2000" dirty="0">
                <a:latin typeface="Century Gothic"/>
                <a:cs typeface="Century Gothic"/>
              </a:rPr>
              <a:t/>
            </a:r>
            <a:br>
              <a:rPr lang="en-US" sz="2000" dirty="0">
                <a:latin typeface="Century Gothic"/>
                <a:cs typeface="Century Gothic"/>
              </a:rPr>
            </a:br>
            <a:r>
              <a:rPr lang="en-US" sz="2000" dirty="0">
                <a:solidFill>
                  <a:srgbClr val="F4C72F"/>
                </a:solidFill>
                <a:latin typeface="Century Gothic"/>
                <a:cs typeface="Century Gothic"/>
              </a:rPr>
              <a:t>•</a:t>
            </a:r>
            <a:r>
              <a:rPr lang="en-US" sz="2000" dirty="0">
                <a:latin typeface="Century Gothic"/>
                <a:cs typeface="Century Gothic"/>
              </a:rPr>
              <a:t> </a:t>
            </a:r>
            <a:r>
              <a:rPr lang="en-US" sz="2000" dirty="0" smtClean="0">
                <a:latin typeface="Century Gothic"/>
                <a:cs typeface="Century Gothic"/>
              </a:rPr>
              <a:t>Frequent Accidents: 184</a:t>
            </a:r>
            <a:br>
              <a:rPr lang="en-US" sz="2000" dirty="0" smtClean="0">
                <a:latin typeface="Century Gothic"/>
                <a:cs typeface="Century Gothic"/>
              </a:rPr>
            </a:br>
            <a:r>
              <a:rPr lang="en-US" sz="2000" dirty="0" smtClean="0">
                <a:solidFill>
                  <a:srgbClr val="F4C72F"/>
                </a:solidFill>
                <a:latin typeface="Century Gothic"/>
                <a:cs typeface="Century Gothic"/>
              </a:rPr>
              <a:t>•</a:t>
            </a:r>
            <a:r>
              <a:rPr lang="en-US" sz="2000" dirty="0" smtClean="0">
                <a:latin typeface="Century Gothic"/>
                <a:cs typeface="Century Gothic"/>
              </a:rPr>
              <a:t> Bike/Pedestrian Conflict: 9</a:t>
            </a:r>
            <a:r>
              <a:rPr lang="en-US" sz="2000" dirty="0">
                <a:latin typeface="Century Gothic"/>
                <a:cs typeface="Century Gothic"/>
              </a:rPr>
              <a:t/>
            </a:r>
            <a:br>
              <a:rPr lang="en-US" sz="2000" dirty="0">
                <a:latin typeface="Century Gothic"/>
                <a:cs typeface="Century Gothic"/>
              </a:rPr>
            </a:br>
            <a:r>
              <a:rPr lang="en-US" sz="2000" dirty="0">
                <a:solidFill>
                  <a:srgbClr val="F4C72F"/>
                </a:solidFill>
                <a:latin typeface="Century Gothic"/>
                <a:cs typeface="Century Gothic"/>
              </a:rPr>
              <a:t>•</a:t>
            </a:r>
            <a:r>
              <a:rPr lang="en-US" sz="2000" dirty="0">
                <a:latin typeface="Century Gothic"/>
                <a:cs typeface="Century Gothic"/>
              </a:rPr>
              <a:t> </a:t>
            </a:r>
            <a:r>
              <a:rPr lang="en-US" sz="2000" dirty="0" smtClean="0">
                <a:latin typeface="Century Gothic"/>
                <a:cs typeface="Century Gothic"/>
              </a:rPr>
              <a:t>Ramp Backups: 121</a:t>
            </a:r>
            <a:r>
              <a:rPr lang="en-US" sz="2000" dirty="0">
                <a:latin typeface="Century Gothic"/>
                <a:cs typeface="Century Gothic"/>
              </a:rPr>
              <a:t/>
            </a:r>
            <a:br>
              <a:rPr lang="en-US" sz="2000" dirty="0">
                <a:latin typeface="Century Gothic"/>
                <a:cs typeface="Century Gothic"/>
              </a:rPr>
            </a:br>
            <a:r>
              <a:rPr lang="en-US" sz="2000" dirty="0">
                <a:solidFill>
                  <a:srgbClr val="F4C72F"/>
                </a:solidFill>
                <a:latin typeface="Century Gothic"/>
                <a:cs typeface="Century Gothic"/>
              </a:rPr>
              <a:t>•</a:t>
            </a:r>
            <a:r>
              <a:rPr lang="en-US" sz="2000" dirty="0">
                <a:latin typeface="Century Gothic"/>
                <a:cs typeface="Century Gothic"/>
              </a:rPr>
              <a:t> </a:t>
            </a:r>
            <a:r>
              <a:rPr lang="en-US" sz="2000" dirty="0" smtClean="0">
                <a:latin typeface="Century Gothic"/>
                <a:cs typeface="Century Gothic"/>
              </a:rPr>
              <a:t>Poor Sight Distance: 75</a:t>
            </a:r>
            <a:endParaRPr lang="en-US" sz="2000" dirty="0">
              <a:latin typeface="Century Gothic"/>
              <a:cs typeface="Century Gothic"/>
            </a:endParaRPr>
          </a:p>
          <a:p>
            <a:endParaRPr lang="en-US" dirty="0">
              <a:latin typeface="Century Gothic"/>
              <a:cs typeface="Century Gothic"/>
            </a:endParaRPr>
          </a:p>
          <a:p>
            <a:endParaRPr lang="en-US" b="1" dirty="0">
              <a:latin typeface="Century Gothic"/>
              <a:cs typeface="Century Gothic"/>
            </a:endParaRPr>
          </a:p>
        </p:txBody>
      </p:sp>
    </p:spTree>
    <p:extLst>
      <p:ext uri="{BB962C8B-B14F-4D97-AF65-F5344CB8AC3E}">
        <p14:creationId xmlns:p14="http://schemas.microsoft.com/office/powerpoint/2010/main" val="86787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Methodology</a:t>
            </a:r>
            <a:endParaRPr lang="en-US" dirty="0"/>
          </a:p>
        </p:txBody>
      </p:sp>
      <p:sp>
        <p:nvSpPr>
          <p:cNvPr id="9" name="Content Placeholder 8"/>
          <p:cNvSpPr>
            <a:spLocks noGrp="1"/>
          </p:cNvSpPr>
          <p:nvPr>
            <p:ph sz="half" idx="2"/>
          </p:nvPr>
        </p:nvSpPr>
        <p:spPr>
          <a:xfrm>
            <a:off x="4122955" y="1887267"/>
            <a:ext cx="4424145" cy="4689275"/>
          </a:xfrm>
        </p:spPr>
        <p:txBody>
          <a:bodyPr>
            <a:normAutofit/>
          </a:bodyPr>
          <a:lstStyle/>
          <a:p>
            <a:pPr marL="0" indent="0">
              <a:lnSpc>
                <a:spcPct val="134000"/>
              </a:lnSpc>
              <a:buNone/>
            </a:pPr>
            <a:r>
              <a:rPr lang="en-US" sz="1200" dirty="0" smtClean="0"/>
              <a:t>The PEL consulting team initially met to discuss what was knowable from the public and how to best request that information via </a:t>
            </a:r>
            <a:r>
              <a:rPr lang="en-US" sz="1200" dirty="0" err="1" smtClean="0"/>
              <a:t>MetroQuest</a:t>
            </a:r>
            <a:r>
              <a:rPr lang="en-US" sz="1200" dirty="0" smtClean="0"/>
              <a:t>. Content was refined, images selected, and submitted to MoDOT for approval. </a:t>
            </a:r>
          </a:p>
          <a:p>
            <a:pPr marL="0" indent="0">
              <a:lnSpc>
                <a:spcPct val="134000"/>
              </a:lnSpc>
              <a:buNone/>
            </a:pPr>
            <a:r>
              <a:rPr lang="en-US" sz="1200" dirty="0" smtClean="0"/>
              <a:t>The </a:t>
            </a:r>
            <a:r>
              <a:rPr lang="en-US" sz="1200" dirty="0" err="1" smtClean="0"/>
              <a:t>MetroQuest</a:t>
            </a:r>
            <a:r>
              <a:rPr lang="en-US" sz="1200" dirty="0" smtClean="0"/>
              <a:t> I-70 tool launched in February 2017 and ran for a consecutive 90 days, ending on May 24, 2017. Outreach efforts included: traditional media (press release), social media, the project website, newsletter content shared with stakeholders, social content shared with stakeholders, fliers (see image) at local public libraries, and a public meeting.</a:t>
            </a:r>
          </a:p>
          <a:p>
            <a:pPr marL="0" indent="0">
              <a:lnSpc>
                <a:spcPct val="134000"/>
              </a:lnSpc>
              <a:buNone/>
            </a:pPr>
            <a:r>
              <a:rPr lang="en-US" sz="1200" dirty="0" smtClean="0"/>
              <a:t>The following report details the content of the tool, the data and findings and key comments from our public. </a:t>
            </a:r>
          </a:p>
          <a:p>
            <a:pPr marL="0" indent="0">
              <a:lnSpc>
                <a:spcPct val="134000"/>
              </a:lnSpc>
              <a:buNone/>
            </a:pPr>
            <a:r>
              <a:rPr lang="en-US" sz="1200" dirty="0" smtClean="0"/>
              <a:t>A demonstration of the site can be seen by visiting: https://i70r-demo.metroquest.com.</a:t>
            </a:r>
          </a:p>
          <a:p>
            <a:pPr marL="0" indent="0">
              <a:lnSpc>
                <a:spcPct val="134000"/>
              </a:lnSpc>
              <a:buNone/>
            </a:pPr>
            <a:endParaRPr lang="en-US" sz="1200" dirty="0"/>
          </a:p>
        </p:txBody>
      </p:sp>
      <p:sp>
        <p:nvSpPr>
          <p:cNvPr id="6" name="Date Placeholder 5"/>
          <p:cNvSpPr>
            <a:spLocks noGrp="1"/>
          </p:cNvSpPr>
          <p:nvPr>
            <p:ph type="dt" sz="half" idx="10"/>
          </p:nvPr>
        </p:nvSpPr>
        <p:spPr/>
        <p:txBody>
          <a:bodyPr/>
          <a:lstStyle/>
          <a:p>
            <a:fld id="{0B838501-53BE-704D-946D-A678C41AB2B6}" type="datetime1">
              <a:rPr lang="en-US" smtClean="0"/>
              <a:t>12/5/2017</a:t>
            </a:fld>
            <a:endParaRPr lang="en-US"/>
          </a:p>
        </p:txBody>
      </p:sp>
      <p:sp>
        <p:nvSpPr>
          <p:cNvPr id="4" name="Footer Placeholder 3"/>
          <p:cNvSpPr>
            <a:spLocks noGrp="1"/>
          </p:cNvSpPr>
          <p:nvPr>
            <p:ph type="ftr" sz="quarter" idx="11"/>
          </p:nvPr>
        </p:nvSpPr>
        <p:spPr/>
        <p:txBody>
          <a:bodyPr/>
          <a:lstStyle/>
          <a:p>
            <a:r>
              <a:rPr lang="en-US" smtClean="0"/>
              <a:t>PEL Study Public Input - MetroQuest Data Summary</a:t>
            </a:r>
            <a:endParaRPr lang="en-US"/>
          </a:p>
        </p:txBody>
      </p:sp>
      <p:sp>
        <p:nvSpPr>
          <p:cNvPr id="5" name="Slide Number Placeholder 4"/>
          <p:cNvSpPr>
            <a:spLocks noGrp="1"/>
          </p:cNvSpPr>
          <p:nvPr>
            <p:ph type="sldNum" sz="quarter" idx="12"/>
          </p:nvPr>
        </p:nvSpPr>
        <p:spPr/>
        <p:txBody>
          <a:bodyPr/>
          <a:lstStyle/>
          <a:p>
            <a:fld id="{929C2E95-B232-7145-B17E-F9A73EE7D560}" type="slidenum">
              <a:rPr lang="en-US" smtClean="0"/>
              <a:t>3</a:t>
            </a:fld>
            <a:endParaRPr lang="en-US"/>
          </a:p>
        </p:txBody>
      </p:sp>
      <p:sp>
        <p:nvSpPr>
          <p:cNvPr id="10" name="Title 6"/>
          <p:cNvSpPr txBox="1">
            <a:spLocks/>
          </p:cNvSpPr>
          <p:nvPr/>
        </p:nvSpPr>
        <p:spPr>
          <a:xfrm>
            <a:off x="435640" y="1277754"/>
            <a:ext cx="8229600" cy="4794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9A0F22"/>
                </a:solidFill>
                <a:latin typeface="Century Gothic"/>
                <a:ea typeface="+mj-ea"/>
                <a:cs typeface="Century Gothic"/>
              </a:defRPr>
            </a:lvl1pPr>
          </a:lstStyle>
          <a:p>
            <a:r>
              <a:rPr lang="en-US" sz="1800" dirty="0" smtClean="0">
                <a:solidFill>
                  <a:srgbClr val="23603F"/>
                </a:solidFill>
              </a:rPr>
              <a:t>Gathering data with </a:t>
            </a:r>
            <a:r>
              <a:rPr lang="en-US" sz="1800" dirty="0" err="1" smtClean="0">
                <a:solidFill>
                  <a:srgbClr val="23603F"/>
                </a:solidFill>
              </a:rPr>
              <a:t>MetroQuest</a:t>
            </a:r>
            <a:r>
              <a:rPr lang="en-US" sz="1800" dirty="0" smtClean="0">
                <a:solidFill>
                  <a:srgbClr val="23603F"/>
                </a:solidFill>
              </a:rPr>
              <a:t> online survey tool</a:t>
            </a:r>
            <a:endParaRPr lang="en-US" sz="1800" dirty="0">
              <a:solidFill>
                <a:srgbClr val="23603F"/>
              </a:solidFill>
            </a:endParaRPr>
          </a:p>
        </p:txBody>
      </p:sp>
      <p:pic>
        <p:nvPicPr>
          <p:cNvPr id="3" name="Picture 2" descr="EnvisionI-70_Flyer.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432" y="1812259"/>
            <a:ext cx="3491177" cy="4517994"/>
          </a:xfrm>
          <a:prstGeom prst="rect">
            <a:avLst/>
          </a:prstGeom>
        </p:spPr>
      </p:pic>
    </p:spTree>
    <p:extLst>
      <p:ext uri="{BB962C8B-B14F-4D97-AF65-F5344CB8AC3E}">
        <p14:creationId xmlns:p14="http://schemas.microsoft.com/office/powerpoint/2010/main" val="2762649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3-TransportationMa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600" y="273092"/>
            <a:ext cx="1457678" cy="1168012"/>
          </a:xfrm>
          <a:prstGeom prst="rect">
            <a:avLst/>
          </a:prstGeom>
        </p:spPr>
      </p:pic>
      <p:sp>
        <p:nvSpPr>
          <p:cNvPr id="8" name="Title 7"/>
          <p:cNvSpPr>
            <a:spLocks noGrp="1"/>
          </p:cNvSpPr>
          <p:nvPr>
            <p:ph type="title"/>
          </p:nvPr>
        </p:nvSpPr>
        <p:spPr/>
        <p:txBody>
          <a:bodyPr>
            <a:normAutofit/>
          </a:bodyPr>
          <a:lstStyle/>
          <a:p>
            <a:r>
              <a:rPr lang="en-US" sz="2200" dirty="0" smtClean="0"/>
              <a:t>Summary of Key Comments – </a:t>
            </a:r>
            <a:r>
              <a:rPr lang="en-US" sz="2200" u="sng" dirty="0" smtClean="0"/>
              <a:t>Safety Issues</a:t>
            </a:r>
            <a:endParaRPr lang="en-US" sz="2200" u="sng" dirty="0"/>
          </a:p>
        </p:txBody>
      </p:sp>
      <p:sp>
        <p:nvSpPr>
          <p:cNvPr id="9" name="Content Placeholder 8"/>
          <p:cNvSpPr>
            <a:spLocks noGrp="1"/>
          </p:cNvSpPr>
          <p:nvPr>
            <p:ph sz="half" idx="2"/>
          </p:nvPr>
        </p:nvSpPr>
        <p:spPr>
          <a:xfrm>
            <a:off x="457200" y="1026776"/>
            <a:ext cx="4040188" cy="4789823"/>
          </a:xfrm>
        </p:spPr>
        <p:txBody>
          <a:bodyPr>
            <a:normAutofit lnSpcReduction="10000"/>
          </a:bodyPr>
          <a:lstStyle/>
          <a:p>
            <a:r>
              <a:rPr lang="en-US" dirty="0" smtClean="0"/>
              <a:t>Signage to identify lanes moving from    I-70 to I-270 should be directly over the lane needed for finding the desired exit</a:t>
            </a:r>
          </a:p>
          <a:p>
            <a:r>
              <a:rPr lang="en-US" dirty="0" smtClean="0"/>
              <a:t>“S” curve under the railroad overpass: too narrow, straighten out</a:t>
            </a:r>
          </a:p>
          <a:p>
            <a:r>
              <a:rPr lang="en-US" dirty="0" smtClean="0"/>
              <a:t>Lengthen on/off ramps</a:t>
            </a:r>
          </a:p>
          <a:p>
            <a:r>
              <a:rPr lang="en-US" dirty="0" smtClean="0"/>
              <a:t>Mid-Rivers Mall interchange </a:t>
            </a:r>
          </a:p>
          <a:p>
            <a:pPr lvl="1"/>
            <a:r>
              <a:rPr lang="en-US" dirty="0"/>
              <a:t>A</a:t>
            </a:r>
            <a:r>
              <a:rPr lang="en-US" dirty="0" smtClean="0"/>
              <a:t>t grade stop at traffic lights</a:t>
            </a:r>
          </a:p>
          <a:p>
            <a:pPr lvl="1"/>
            <a:r>
              <a:rPr lang="en-US" dirty="0" smtClean="0"/>
              <a:t>Difficult to maneuver</a:t>
            </a:r>
          </a:p>
          <a:p>
            <a:r>
              <a:rPr lang="en-US" dirty="0" smtClean="0"/>
              <a:t>I-70 and I-170 </a:t>
            </a:r>
          </a:p>
          <a:p>
            <a:pPr lvl="1"/>
            <a:r>
              <a:rPr lang="en-US" dirty="0"/>
              <a:t>D</a:t>
            </a:r>
            <a:r>
              <a:rPr lang="en-US" dirty="0" smtClean="0"/>
              <a:t>angerous to exit E 70 and enter on N 170 on fast lanes</a:t>
            </a:r>
          </a:p>
          <a:p>
            <a:pPr lvl="1"/>
            <a:r>
              <a:rPr lang="en-US" dirty="0" smtClean="0"/>
              <a:t>East 70 drivers need to be warned of merging traffic in right lane from 170 </a:t>
            </a:r>
          </a:p>
          <a:p>
            <a:endParaRPr lang="en-US" dirty="0"/>
          </a:p>
        </p:txBody>
      </p:sp>
      <p:sp>
        <p:nvSpPr>
          <p:cNvPr id="10" name="Content Placeholder 9"/>
          <p:cNvSpPr>
            <a:spLocks noGrp="1"/>
          </p:cNvSpPr>
          <p:nvPr>
            <p:ph sz="quarter" idx="4"/>
          </p:nvPr>
        </p:nvSpPr>
        <p:spPr>
          <a:xfrm>
            <a:off x="4645025" y="1026776"/>
            <a:ext cx="4041775" cy="5120023"/>
          </a:xfrm>
        </p:spPr>
        <p:txBody>
          <a:bodyPr>
            <a:normAutofit fontScale="92500" lnSpcReduction="10000"/>
          </a:bodyPr>
          <a:lstStyle/>
          <a:p>
            <a:r>
              <a:rPr lang="en-US" dirty="0" smtClean="0"/>
              <a:t>SR79</a:t>
            </a:r>
          </a:p>
          <a:p>
            <a:pPr lvl="1"/>
            <a:r>
              <a:rPr lang="en-US" dirty="0" smtClean="0"/>
              <a:t>No light at NB exit ramp for SR79</a:t>
            </a:r>
          </a:p>
          <a:p>
            <a:pPr lvl="1"/>
            <a:r>
              <a:rPr lang="en-US" dirty="0" smtClean="0"/>
              <a:t>Blind spot for left turns due to EB 70 blocking visibility to SB SR79 traffic</a:t>
            </a:r>
          </a:p>
          <a:p>
            <a:r>
              <a:rPr lang="en-US" dirty="0" smtClean="0"/>
              <a:t>Widen I-70 past Wentzville Parkway</a:t>
            </a:r>
          </a:p>
          <a:p>
            <a:r>
              <a:rPr lang="en-US" dirty="0" smtClean="0"/>
              <a:t>On/off ramps getting onto I-70 from NB Maryland Heights/Earth City expressway</a:t>
            </a:r>
          </a:p>
          <a:p>
            <a:r>
              <a:rPr lang="en-US" dirty="0" smtClean="0"/>
              <a:t>I-70 narrowing to two lanes after Broadway</a:t>
            </a:r>
          </a:p>
          <a:p>
            <a:r>
              <a:rPr lang="en-US" dirty="0" smtClean="0"/>
              <a:t>Longer merge lane b/w Natural Bridge/Cypress and the current Lindbergh exit</a:t>
            </a:r>
          </a:p>
          <a:p>
            <a:r>
              <a:rPr lang="en-US" dirty="0" smtClean="0"/>
              <a:t>More signage to indicate the right lane heading WB is exit only onto 40/61</a:t>
            </a:r>
          </a:p>
          <a:p>
            <a:r>
              <a:rPr lang="en-US" dirty="0" smtClean="0"/>
              <a:t>Wentzville Parkway</a:t>
            </a:r>
          </a:p>
          <a:p>
            <a:pPr lvl="1"/>
            <a:r>
              <a:rPr lang="en-US" dirty="0" smtClean="0"/>
              <a:t>Exit only lane from I-70W </a:t>
            </a:r>
          </a:p>
          <a:p>
            <a:pPr lvl="1"/>
            <a:r>
              <a:rPr lang="en-US" dirty="0" smtClean="0"/>
              <a:t>Add another lane on ramp from Wentzville Pkwy to I-70E</a:t>
            </a:r>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30</a:t>
            </a:fld>
            <a:endParaRPr lang="en-US"/>
          </a:p>
        </p:txBody>
      </p:sp>
    </p:spTree>
    <p:extLst>
      <p:ext uri="{BB962C8B-B14F-4D97-AF65-F5344CB8AC3E}">
        <p14:creationId xmlns:p14="http://schemas.microsoft.com/office/powerpoint/2010/main" val="1319646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Screen 4: Community Development</a:t>
            </a:r>
            <a:endParaRPr lang="en-US" sz="3200" dirty="0"/>
          </a:p>
        </p:txBody>
      </p:sp>
      <p:sp>
        <p:nvSpPr>
          <p:cNvPr id="5" name="Date Placeholder 4"/>
          <p:cNvSpPr>
            <a:spLocks noGrp="1"/>
          </p:cNvSpPr>
          <p:nvPr>
            <p:ph type="dt" sz="half" idx="10"/>
          </p:nvPr>
        </p:nvSpPr>
        <p:spPr/>
        <p:txBody>
          <a:bodyPr/>
          <a:lstStyle/>
          <a:p>
            <a:fld id="{F660B059-FB36-4341-ADC5-2C2C31126A96}"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31</a:t>
            </a:fld>
            <a:endParaRPr lang="en-US"/>
          </a:p>
        </p:txBody>
      </p:sp>
      <p:pic>
        <p:nvPicPr>
          <p:cNvPr id="10" name="Picture 9" descr="Screen4-CommDevelMap.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5700" y="1317625"/>
            <a:ext cx="6170168" cy="4944045"/>
          </a:xfrm>
          <a:prstGeom prst="rect">
            <a:avLst/>
          </a:prstGeom>
        </p:spPr>
      </p:pic>
    </p:spTree>
    <p:extLst>
      <p:ext uri="{BB962C8B-B14F-4D97-AF65-F5344CB8AC3E}">
        <p14:creationId xmlns:p14="http://schemas.microsoft.com/office/powerpoint/2010/main" val="378848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23603F"/>
                </a:solidFill>
              </a:rPr>
              <a:t>Community Development Map – Instructions</a:t>
            </a:r>
            <a:endParaRPr lang="en-US" sz="2400" dirty="0">
              <a:solidFill>
                <a:srgbClr val="23603F"/>
              </a:solidFill>
            </a:endParaRPr>
          </a:p>
        </p:txBody>
      </p:sp>
      <p:sp>
        <p:nvSpPr>
          <p:cNvPr id="3" name="Content Placeholder 2"/>
          <p:cNvSpPr>
            <a:spLocks noGrp="1"/>
          </p:cNvSpPr>
          <p:nvPr>
            <p:ph idx="1"/>
          </p:nvPr>
        </p:nvSpPr>
        <p:spPr/>
        <p:txBody>
          <a:bodyPr>
            <a:normAutofit/>
          </a:bodyPr>
          <a:lstStyle/>
          <a:p>
            <a:r>
              <a:rPr lang="en-US" dirty="0" smtClean="0"/>
              <a:t>Participants were asked to drop markers on map to show where they would like to see changes or improvements to the community along I-70</a:t>
            </a:r>
          </a:p>
        </p:txBody>
      </p:sp>
      <p:sp>
        <p:nvSpPr>
          <p:cNvPr id="4" name="Date Placeholder 3"/>
          <p:cNvSpPr>
            <a:spLocks noGrp="1"/>
          </p:cNvSpPr>
          <p:nvPr>
            <p:ph type="dt" sz="half" idx="10"/>
          </p:nvPr>
        </p:nvSpPr>
        <p:spPr/>
        <p:txBody>
          <a:bodyPr/>
          <a:lstStyle/>
          <a:p>
            <a:fld id="{A9FED27D-C7FC-614A-BC62-8F8B7D950B91}"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32</a:t>
            </a:fld>
            <a:endParaRPr lang="en-US" dirty="0"/>
          </a:p>
        </p:txBody>
      </p:sp>
      <p:pic>
        <p:nvPicPr>
          <p:cNvPr id="8" name="Picture 7" descr="Screen4-CommDevel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090" y="363890"/>
            <a:ext cx="1471158" cy="1178813"/>
          </a:xfrm>
          <a:prstGeom prst="rect">
            <a:avLst/>
          </a:prstGeom>
        </p:spPr>
      </p:pic>
      <p:pic>
        <p:nvPicPr>
          <p:cNvPr id="9" name="Picture 8" descr="Screen4_Whatto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50" y="2914940"/>
            <a:ext cx="2902516" cy="3396141"/>
          </a:xfrm>
          <a:prstGeom prst="rect">
            <a:avLst/>
          </a:prstGeom>
        </p:spPr>
      </p:pic>
      <p:pic>
        <p:nvPicPr>
          <p:cNvPr id="12" name="Picture 11" descr="Screen4_WhattodoMo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434" y="2902240"/>
            <a:ext cx="2943098" cy="3408841"/>
          </a:xfrm>
          <a:prstGeom prst="rect">
            <a:avLst/>
          </a:prstGeom>
        </p:spPr>
      </p:pic>
    </p:spTree>
    <p:extLst>
      <p:ext uri="{BB962C8B-B14F-4D97-AF65-F5344CB8AC3E}">
        <p14:creationId xmlns:p14="http://schemas.microsoft.com/office/powerpoint/2010/main" val="2367664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7118946" cy="683830"/>
          </a:xfrm>
        </p:spPr>
        <p:txBody>
          <a:bodyPr>
            <a:normAutofit fontScale="90000"/>
          </a:bodyPr>
          <a:lstStyle/>
          <a:p>
            <a:r>
              <a:rPr lang="en-US" dirty="0"/>
              <a:t>Community Development </a:t>
            </a:r>
            <a:r>
              <a:rPr lang="en-US" dirty="0" smtClean="0"/>
              <a:t>Map Markers – </a:t>
            </a:r>
            <a:r>
              <a:rPr lang="en-US" u="sng" dirty="0" smtClean="0"/>
              <a:t>Community Needs</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33</a:t>
            </a:fld>
            <a:endParaRPr lang="en-US"/>
          </a:p>
        </p:txBody>
      </p:sp>
      <p:pic>
        <p:nvPicPr>
          <p:cNvPr id="7" name="Picture 6" descr="Screen4_CommunityNee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287843"/>
            <a:ext cx="7689137" cy="5139413"/>
          </a:xfrm>
          <a:prstGeom prst="rect">
            <a:avLst/>
          </a:prstGeom>
        </p:spPr>
      </p:pic>
    </p:spTree>
    <p:extLst>
      <p:ext uri="{BB962C8B-B14F-4D97-AF65-F5344CB8AC3E}">
        <p14:creationId xmlns:p14="http://schemas.microsoft.com/office/powerpoint/2010/main" val="826171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300" dirty="0"/>
              <a:t>Marker Data and Comments – </a:t>
            </a:r>
            <a:r>
              <a:rPr lang="en-US" sz="2300" u="sng" dirty="0" smtClean="0"/>
              <a:t>Community Needs</a:t>
            </a:r>
            <a:endParaRPr lang="en-US" sz="2300" dirty="0"/>
          </a:p>
        </p:txBody>
      </p:sp>
      <p:sp>
        <p:nvSpPr>
          <p:cNvPr id="9" name="Content Placeholder 8"/>
          <p:cNvSpPr>
            <a:spLocks noGrp="1"/>
          </p:cNvSpPr>
          <p:nvPr>
            <p:ph idx="1"/>
          </p:nvPr>
        </p:nvSpPr>
        <p:spPr>
          <a:xfrm>
            <a:off x="457200" y="1600200"/>
            <a:ext cx="8229600" cy="4756150"/>
          </a:xfrm>
        </p:spPr>
        <p:txBody>
          <a:bodyPr>
            <a:normAutofit lnSpcReduction="10000"/>
          </a:bodyPr>
          <a:lstStyle/>
          <a:p>
            <a:r>
              <a:rPr lang="en-US" dirty="0" smtClean="0"/>
              <a:t>When the Community Needs marker was chosen, a dropdown menu appeared with a number of choices </a:t>
            </a:r>
          </a:p>
          <a:p>
            <a:r>
              <a:rPr lang="en-US" dirty="0" smtClean="0"/>
              <a:t>Participant </a:t>
            </a:r>
            <a:r>
              <a:rPr lang="en-US" dirty="0"/>
              <a:t>could choose to add a marker without tagging it, or tag it with one of the following choices</a:t>
            </a:r>
            <a:r>
              <a:rPr lang="en-US" dirty="0" smtClean="0"/>
              <a:t>:</a:t>
            </a:r>
          </a:p>
          <a:p>
            <a:r>
              <a:rPr lang="en-US" dirty="0"/>
              <a:t>C</a:t>
            </a:r>
            <a:r>
              <a:rPr lang="en-US" dirty="0" smtClean="0"/>
              <a:t>hoices given with number of responses:</a:t>
            </a:r>
            <a:br>
              <a:rPr lang="en-US" dirty="0" smtClean="0"/>
            </a:br>
            <a:r>
              <a:rPr lang="en-US" dirty="0" smtClean="0">
                <a:solidFill>
                  <a:srgbClr val="F4C72F"/>
                </a:solidFill>
              </a:rPr>
              <a:t>•</a:t>
            </a:r>
            <a:r>
              <a:rPr lang="en-US" dirty="0" smtClean="0"/>
              <a:t> Connections to Services: 65</a:t>
            </a:r>
            <a:br>
              <a:rPr lang="en-US" dirty="0" smtClean="0"/>
            </a:br>
            <a:r>
              <a:rPr lang="en-US" dirty="0" smtClean="0">
                <a:solidFill>
                  <a:srgbClr val="F4C72F"/>
                </a:solidFill>
              </a:rPr>
              <a:t>•</a:t>
            </a:r>
            <a:r>
              <a:rPr lang="en-US" dirty="0" smtClean="0"/>
              <a:t> Connections to Businesses/Jobs: 49</a:t>
            </a:r>
            <a:br>
              <a:rPr lang="en-US" dirty="0" smtClean="0"/>
            </a:br>
            <a:r>
              <a:rPr lang="en-US" dirty="0" smtClean="0">
                <a:solidFill>
                  <a:srgbClr val="F4C72F"/>
                </a:solidFill>
              </a:rPr>
              <a:t>•</a:t>
            </a:r>
            <a:r>
              <a:rPr lang="en-US" dirty="0" smtClean="0"/>
              <a:t> Connections to Neighborhoods: 48</a:t>
            </a:r>
            <a:br>
              <a:rPr lang="en-US" dirty="0" smtClean="0"/>
            </a:br>
            <a:r>
              <a:rPr lang="en-US" dirty="0" smtClean="0">
                <a:solidFill>
                  <a:srgbClr val="F4C72F"/>
                </a:solidFill>
              </a:rPr>
              <a:t>•</a:t>
            </a:r>
            <a:r>
              <a:rPr lang="en-US" dirty="0" smtClean="0"/>
              <a:t> Connections to Shopping/Dining: 79</a:t>
            </a:r>
          </a:p>
          <a:p>
            <a:r>
              <a:rPr lang="en-US" dirty="0" smtClean="0"/>
              <a:t>566 total markers </a:t>
            </a:r>
            <a:r>
              <a:rPr lang="en-US" dirty="0"/>
              <a:t>/</a:t>
            </a:r>
            <a:r>
              <a:rPr lang="en-US" dirty="0" smtClean="0"/>
              <a:t> 154 comments</a:t>
            </a:r>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34</a:t>
            </a:fld>
            <a:endParaRPr lang="en-US"/>
          </a:p>
        </p:txBody>
      </p:sp>
    </p:spTree>
    <p:extLst>
      <p:ext uri="{BB962C8B-B14F-4D97-AF65-F5344CB8AC3E}">
        <p14:creationId xmlns:p14="http://schemas.microsoft.com/office/powerpoint/2010/main" val="33369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4-CommDevel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390" y="351190"/>
            <a:ext cx="1471158" cy="1178813"/>
          </a:xfrm>
          <a:prstGeom prst="rect">
            <a:avLst/>
          </a:prstGeom>
        </p:spPr>
      </p:pic>
      <p:sp>
        <p:nvSpPr>
          <p:cNvPr id="8" name="Title 7"/>
          <p:cNvSpPr>
            <a:spLocks noGrp="1"/>
          </p:cNvSpPr>
          <p:nvPr>
            <p:ph type="title"/>
          </p:nvPr>
        </p:nvSpPr>
        <p:spPr>
          <a:xfrm>
            <a:off x="457200" y="183054"/>
            <a:ext cx="8229600" cy="1143000"/>
          </a:xfrm>
        </p:spPr>
        <p:txBody>
          <a:bodyPr/>
          <a:lstStyle/>
          <a:p>
            <a:r>
              <a:rPr lang="en-US" dirty="0" smtClean="0"/>
              <a:t>Summary of Key Comments – </a:t>
            </a:r>
            <a:br>
              <a:rPr lang="en-US" dirty="0" smtClean="0"/>
            </a:br>
            <a:r>
              <a:rPr lang="en-US" u="sng" dirty="0" smtClean="0"/>
              <a:t>Community Needs</a:t>
            </a:r>
            <a:endParaRPr lang="en-US" u="sng" dirty="0"/>
          </a:p>
        </p:txBody>
      </p:sp>
      <p:sp>
        <p:nvSpPr>
          <p:cNvPr id="9" name="Content Placeholder 8"/>
          <p:cNvSpPr>
            <a:spLocks noGrp="1"/>
          </p:cNvSpPr>
          <p:nvPr>
            <p:ph sz="half" idx="2"/>
          </p:nvPr>
        </p:nvSpPr>
        <p:spPr>
          <a:xfrm>
            <a:off x="457200" y="1306177"/>
            <a:ext cx="4040188" cy="3951288"/>
          </a:xfrm>
        </p:spPr>
        <p:txBody>
          <a:bodyPr/>
          <a:lstStyle/>
          <a:p>
            <a:r>
              <a:rPr lang="en-US" dirty="0" smtClean="0"/>
              <a:t>Programs to sustain local communities instead of emphasizing support for outside people coming in</a:t>
            </a:r>
          </a:p>
          <a:p>
            <a:r>
              <a:rPr lang="en-US" dirty="0" smtClean="0"/>
              <a:t>Expand </a:t>
            </a:r>
            <a:r>
              <a:rPr lang="en-US" dirty="0" err="1" smtClean="0"/>
              <a:t>MetroLink</a:t>
            </a:r>
            <a:endParaRPr lang="en-US" dirty="0" smtClean="0"/>
          </a:p>
          <a:p>
            <a:r>
              <a:rPr lang="en-US" dirty="0" smtClean="0"/>
              <a:t>Bus service to connect St. Charles to St. Louis</a:t>
            </a:r>
          </a:p>
          <a:p>
            <a:r>
              <a:rPr lang="en-US" dirty="0" smtClean="0"/>
              <a:t>Make exits to service roads between </a:t>
            </a:r>
            <a:r>
              <a:rPr lang="en-US" dirty="0" err="1" smtClean="0"/>
              <a:t>Zumbehl</a:t>
            </a:r>
            <a:r>
              <a:rPr lang="en-US" dirty="0" smtClean="0"/>
              <a:t> and Mid Rivers for easier access to businesses</a:t>
            </a:r>
          </a:p>
          <a:p>
            <a:r>
              <a:rPr lang="en-US" dirty="0" smtClean="0"/>
              <a:t>Create local access roads alongside the expressway</a:t>
            </a:r>
          </a:p>
          <a:p>
            <a:endParaRPr lang="en-US" dirty="0"/>
          </a:p>
        </p:txBody>
      </p:sp>
      <p:sp>
        <p:nvSpPr>
          <p:cNvPr id="10" name="Content Placeholder 9"/>
          <p:cNvSpPr>
            <a:spLocks noGrp="1"/>
          </p:cNvSpPr>
          <p:nvPr>
            <p:ph sz="quarter" idx="4"/>
          </p:nvPr>
        </p:nvSpPr>
        <p:spPr>
          <a:xfrm>
            <a:off x="4645025" y="1306177"/>
            <a:ext cx="4041775" cy="3951288"/>
          </a:xfrm>
        </p:spPr>
        <p:txBody>
          <a:bodyPr/>
          <a:lstStyle/>
          <a:p>
            <a:r>
              <a:rPr lang="en-US" dirty="0" smtClean="0"/>
              <a:t>Create overpasses in 		      Wentzville to connect south and north sides and alleviate congestion on Parkway overpass</a:t>
            </a:r>
          </a:p>
          <a:p>
            <a:r>
              <a:rPr lang="en-US" dirty="0" smtClean="0"/>
              <a:t>Update Highway K interchange</a:t>
            </a:r>
          </a:p>
          <a:p>
            <a:r>
              <a:rPr lang="en-US" dirty="0" smtClean="0"/>
              <a:t>Build bridge at North/South Pointe Prairie</a:t>
            </a:r>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35</a:t>
            </a:fld>
            <a:endParaRPr lang="en-US"/>
          </a:p>
        </p:txBody>
      </p:sp>
    </p:spTree>
    <p:extLst>
      <p:ext uri="{BB962C8B-B14F-4D97-AF65-F5344CB8AC3E}">
        <p14:creationId xmlns:p14="http://schemas.microsoft.com/office/powerpoint/2010/main" val="1343921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7118946" cy="683830"/>
          </a:xfrm>
        </p:spPr>
        <p:txBody>
          <a:bodyPr>
            <a:normAutofit fontScale="90000"/>
          </a:bodyPr>
          <a:lstStyle/>
          <a:p>
            <a:r>
              <a:rPr lang="en-US" dirty="0"/>
              <a:t>Community Development </a:t>
            </a:r>
            <a:r>
              <a:rPr lang="en-US" dirty="0" smtClean="0"/>
              <a:t>Map Markers – </a:t>
            </a:r>
            <a:r>
              <a:rPr lang="en-US" u="sng" dirty="0" smtClean="0"/>
              <a:t>Development Opportunity</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36</a:t>
            </a:fld>
            <a:endParaRPr lang="en-US"/>
          </a:p>
        </p:txBody>
      </p:sp>
      <p:pic>
        <p:nvPicPr>
          <p:cNvPr id="3" name="Picture 2" descr="Screen4_DevelopmentOpportunit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30" y="1320799"/>
            <a:ext cx="7684707" cy="5173941"/>
          </a:xfrm>
          <a:prstGeom prst="rect">
            <a:avLst/>
          </a:prstGeom>
        </p:spPr>
      </p:pic>
    </p:spTree>
    <p:extLst>
      <p:ext uri="{BB962C8B-B14F-4D97-AF65-F5344CB8AC3E}">
        <p14:creationId xmlns:p14="http://schemas.microsoft.com/office/powerpoint/2010/main" val="1832078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03498"/>
            <a:ext cx="8229600" cy="1143000"/>
          </a:xfrm>
        </p:spPr>
        <p:txBody>
          <a:bodyPr>
            <a:normAutofit/>
          </a:bodyPr>
          <a:lstStyle/>
          <a:p>
            <a:r>
              <a:rPr lang="en-US" sz="2300" dirty="0"/>
              <a:t>Marker Data and Comments – </a:t>
            </a:r>
            <a:r>
              <a:rPr lang="en-US" sz="2300" dirty="0" smtClean="0"/>
              <a:t/>
            </a:r>
            <a:br>
              <a:rPr lang="en-US" sz="2300" dirty="0" smtClean="0"/>
            </a:br>
            <a:r>
              <a:rPr lang="en-US" sz="2300" u="sng" dirty="0" smtClean="0"/>
              <a:t>Development Opportunity</a:t>
            </a:r>
            <a:endParaRPr lang="en-US" sz="2300" dirty="0"/>
          </a:p>
        </p:txBody>
      </p:sp>
      <p:sp>
        <p:nvSpPr>
          <p:cNvPr id="9" name="Content Placeholder 8"/>
          <p:cNvSpPr>
            <a:spLocks noGrp="1"/>
          </p:cNvSpPr>
          <p:nvPr>
            <p:ph idx="1"/>
          </p:nvPr>
        </p:nvSpPr>
        <p:spPr>
          <a:xfrm>
            <a:off x="457200" y="1600200"/>
            <a:ext cx="8229600" cy="4876800"/>
          </a:xfrm>
        </p:spPr>
        <p:txBody>
          <a:bodyPr>
            <a:normAutofit fontScale="92500"/>
          </a:bodyPr>
          <a:lstStyle/>
          <a:p>
            <a:r>
              <a:rPr lang="en-US" dirty="0" smtClean="0"/>
              <a:t>When the Development Opportunity marker was chosen, a dropdown menu appeared with a number of choices </a:t>
            </a:r>
          </a:p>
          <a:p>
            <a:r>
              <a:rPr lang="en-US" dirty="0" smtClean="0"/>
              <a:t>Participant </a:t>
            </a:r>
            <a:r>
              <a:rPr lang="en-US" dirty="0"/>
              <a:t>could choose to add a marker without tagging it, or tag it with one of the following choices</a:t>
            </a:r>
            <a:r>
              <a:rPr lang="en-US" dirty="0" smtClean="0"/>
              <a:t>:</a:t>
            </a:r>
          </a:p>
          <a:p>
            <a:r>
              <a:rPr lang="en-US" dirty="0"/>
              <a:t>C</a:t>
            </a:r>
            <a:r>
              <a:rPr lang="en-US" dirty="0" smtClean="0"/>
              <a:t>hoices given with number of responses:</a:t>
            </a:r>
            <a:br>
              <a:rPr lang="en-US" dirty="0" smtClean="0"/>
            </a:br>
            <a:r>
              <a:rPr lang="en-US" dirty="0" smtClean="0">
                <a:solidFill>
                  <a:srgbClr val="F4C72F"/>
                </a:solidFill>
              </a:rPr>
              <a:t>•</a:t>
            </a:r>
            <a:r>
              <a:rPr lang="en-US" dirty="0" smtClean="0"/>
              <a:t> Current Development Site: 53</a:t>
            </a:r>
            <a:br>
              <a:rPr lang="en-US" dirty="0" smtClean="0"/>
            </a:br>
            <a:r>
              <a:rPr lang="en-US" dirty="0" smtClean="0">
                <a:solidFill>
                  <a:srgbClr val="F4C72F"/>
                </a:solidFill>
              </a:rPr>
              <a:t>•</a:t>
            </a:r>
            <a:r>
              <a:rPr lang="en-US" dirty="0" smtClean="0"/>
              <a:t> Future Development Site: 122</a:t>
            </a:r>
            <a:br>
              <a:rPr lang="en-US" dirty="0" smtClean="0"/>
            </a:br>
            <a:r>
              <a:rPr lang="en-US" dirty="0" smtClean="0">
                <a:solidFill>
                  <a:srgbClr val="F4C72F"/>
                </a:solidFill>
              </a:rPr>
              <a:t>•</a:t>
            </a:r>
            <a:r>
              <a:rPr lang="en-US" dirty="0" smtClean="0"/>
              <a:t> Redevelopment Site: 170</a:t>
            </a:r>
            <a:br>
              <a:rPr lang="en-US" dirty="0" smtClean="0"/>
            </a:br>
            <a:r>
              <a:rPr lang="en-US" dirty="0" smtClean="0">
                <a:solidFill>
                  <a:srgbClr val="F4C72F"/>
                </a:solidFill>
              </a:rPr>
              <a:t>•</a:t>
            </a:r>
            <a:r>
              <a:rPr lang="en-US" dirty="0" smtClean="0"/>
              <a:t> Underutilized Site: 182</a:t>
            </a:r>
            <a:br>
              <a:rPr lang="en-US" dirty="0" smtClean="0"/>
            </a:br>
            <a:r>
              <a:rPr lang="en-US" dirty="0">
                <a:solidFill>
                  <a:srgbClr val="F4C72F"/>
                </a:solidFill>
              </a:rPr>
              <a:t>•</a:t>
            </a:r>
            <a:r>
              <a:rPr lang="en-US" dirty="0" smtClean="0"/>
              <a:t> Other (Please specify): 27</a:t>
            </a:r>
          </a:p>
          <a:p>
            <a:r>
              <a:rPr lang="en-US" dirty="0" smtClean="0"/>
              <a:t>1,056 total markers </a:t>
            </a:r>
            <a:r>
              <a:rPr lang="en-US" dirty="0"/>
              <a:t>/</a:t>
            </a:r>
            <a:r>
              <a:rPr lang="en-US" dirty="0" smtClean="0"/>
              <a:t> 349 comments</a:t>
            </a:r>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37</a:t>
            </a:fld>
            <a:endParaRPr lang="en-US"/>
          </a:p>
        </p:txBody>
      </p:sp>
    </p:spTree>
    <p:extLst>
      <p:ext uri="{BB962C8B-B14F-4D97-AF65-F5344CB8AC3E}">
        <p14:creationId xmlns:p14="http://schemas.microsoft.com/office/powerpoint/2010/main" val="1164399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4-CommDevel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290" y="338490"/>
            <a:ext cx="1471158" cy="1178813"/>
          </a:xfrm>
          <a:prstGeom prst="rect">
            <a:avLst/>
          </a:prstGeom>
        </p:spPr>
      </p:pic>
      <p:sp>
        <p:nvSpPr>
          <p:cNvPr id="8" name="Title 7"/>
          <p:cNvSpPr>
            <a:spLocks noGrp="1"/>
          </p:cNvSpPr>
          <p:nvPr>
            <p:ph type="title"/>
          </p:nvPr>
        </p:nvSpPr>
        <p:spPr>
          <a:xfrm>
            <a:off x="457200" y="183054"/>
            <a:ext cx="8229600" cy="1143000"/>
          </a:xfrm>
        </p:spPr>
        <p:txBody>
          <a:bodyPr/>
          <a:lstStyle/>
          <a:p>
            <a:r>
              <a:rPr lang="en-US" dirty="0" smtClean="0"/>
              <a:t>Summary of Key Comments – </a:t>
            </a:r>
            <a:br>
              <a:rPr lang="en-US" dirty="0" smtClean="0"/>
            </a:br>
            <a:r>
              <a:rPr lang="en-US" u="sng" dirty="0" smtClean="0"/>
              <a:t>Development Opportunity</a:t>
            </a:r>
            <a:endParaRPr lang="en-US" u="sng" dirty="0"/>
          </a:p>
        </p:txBody>
      </p:sp>
      <p:sp>
        <p:nvSpPr>
          <p:cNvPr id="9" name="Content Placeholder 8"/>
          <p:cNvSpPr>
            <a:spLocks noGrp="1"/>
          </p:cNvSpPr>
          <p:nvPr>
            <p:ph sz="half" idx="2"/>
          </p:nvPr>
        </p:nvSpPr>
        <p:spPr>
          <a:xfrm>
            <a:off x="457200" y="1306177"/>
            <a:ext cx="4040188" cy="3951288"/>
          </a:xfrm>
        </p:spPr>
        <p:txBody>
          <a:bodyPr>
            <a:normAutofit lnSpcReduction="10000"/>
          </a:bodyPr>
          <a:lstStyle/>
          <a:p>
            <a:r>
              <a:rPr lang="en-US" dirty="0" smtClean="0"/>
              <a:t>Pay attention to underserved/underutilized communities along I-70</a:t>
            </a:r>
          </a:p>
          <a:p>
            <a:r>
              <a:rPr lang="en-US" dirty="0" smtClean="0"/>
              <a:t>Neighborhoods bordering interstate from airport to downtown are struggling</a:t>
            </a:r>
          </a:p>
          <a:p>
            <a:r>
              <a:rPr lang="en-US" dirty="0" smtClean="0"/>
              <a:t>Develop retail at Hanley </a:t>
            </a:r>
            <a:r>
              <a:rPr lang="en-US" dirty="0" err="1" smtClean="0"/>
              <a:t>MetroLink</a:t>
            </a:r>
            <a:r>
              <a:rPr lang="en-US" dirty="0" smtClean="0"/>
              <a:t> station</a:t>
            </a:r>
          </a:p>
          <a:p>
            <a:r>
              <a:rPr lang="en-US" dirty="0" smtClean="0"/>
              <a:t>Better access to outer roads for business and future development</a:t>
            </a:r>
          </a:p>
          <a:p>
            <a:r>
              <a:rPr lang="en-US" dirty="0" smtClean="0"/>
              <a:t>Open space near Hwy DD/</a:t>
            </a:r>
            <a:r>
              <a:rPr lang="en-US" dirty="0" err="1" smtClean="0"/>
              <a:t>Winghaven</a:t>
            </a:r>
            <a:r>
              <a:rPr lang="en-US" dirty="0" smtClean="0"/>
              <a:t> off I-70</a:t>
            </a:r>
          </a:p>
          <a:p>
            <a:r>
              <a:rPr lang="en-US" dirty="0" smtClean="0"/>
              <a:t>Second and/or expanded overpass to alleviate congestion from Pierce overpass</a:t>
            </a:r>
            <a:endParaRPr lang="en-US" dirty="0"/>
          </a:p>
        </p:txBody>
      </p:sp>
      <p:sp>
        <p:nvSpPr>
          <p:cNvPr id="10" name="Content Placeholder 9"/>
          <p:cNvSpPr>
            <a:spLocks noGrp="1"/>
          </p:cNvSpPr>
          <p:nvPr>
            <p:ph sz="quarter" idx="4"/>
          </p:nvPr>
        </p:nvSpPr>
        <p:spPr>
          <a:xfrm>
            <a:off x="4645025" y="1306177"/>
            <a:ext cx="4041775" cy="3951288"/>
          </a:xfrm>
        </p:spPr>
        <p:txBody>
          <a:bodyPr/>
          <a:lstStyle/>
          <a:p>
            <a:r>
              <a:rPr lang="en-US" dirty="0" smtClean="0"/>
              <a:t>Easier access to the 		            airport and surrounding community/businesses</a:t>
            </a:r>
          </a:p>
          <a:p>
            <a:r>
              <a:rPr lang="en-US" dirty="0" smtClean="0"/>
              <a:t>Complete overpass at Pointe Prairie Rd</a:t>
            </a:r>
          </a:p>
          <a:p>
            <a:r>
              <a:rPr lang="en-US" dirty="0" smtClean="0"/>
              <a:t>Tear down vacant properties</a:t>
            </a:r>
          </a:p>
          <a:p>
            <a:r>
              <a:rPr lang="en-US" dirty="0" smtClean="0"/>
              <a:t>Build more sit-down restaurants along corridor between downtown and airport</a:t>
            </a:r>
          </a:p>
          <a:p>
            <a:r>
              <a:rPr lang="en-US" dirty="0" smtClean="0"/>
              <a:t>Develop on south side of I-70 b/w TR Hughes and Hwy K</a:t>
            </a:r>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38</a:t>
            </a:fld>
            <a:endParaRPr lang="en-US"/>
          </a:p>
        </p:txBody>
      </p:sp>
    </p:spTree>
    <p:extLst>
      <p:ext uri="{BB962C8B-B14F-4D97-AF65-F5344CB8AC3E}">
        <p14:creationId xmlns:p14="http://schemas.microsoft.com/office/powerpoint/2010/main" val="3735666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7118946" cy="683830"/>
          </a:xfrm>
        </p:spPr>
        <p:txBody>
          <a:bodyPr>
            <a:normAutofit fontScale="90000"/>
          </a:bodyPr>
          <a:lstStyle/>
          <a:p>
            <a:r>
              <a:rPr lang="en-US" dirty="0"/>
              <a:t>Community Development </a:t>
            </a:r>
            <a:r>
              <a:rPr lang="en-US" dirty="0" smtClean="0"/>
              <a:t>Map Markers – </a:t>
            </a:r>
            <a:r>
              <a:rPr lang="en-US" u="sng" dirty="0" smtClean="0"/>
              <a:t>Improvements</a:t>
            </a:r>
            <a:endParaRPr lang="en-US"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39</a:t>
            </a:fld>
            <a:endParaRPr lang="en-US"/>
          </a:p>
        </p:txBody>
      </p:sp>
      <p:pic>
        <p:nvPicPr>
          <p:cNvPr id="7" name="Picture 6" descr="Screen4_Improvem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30" y="1269999"/>
            <a:ext cx="7656957" cy="5136642"/>
          </a:xfrm>
          <a:prstGeom prst="rect">
            <a:avLst/>
          </a:prstGeom>
        </p:spPr>
      </p:pic>
    </p:spTree>
    <p:extLst>
      <p:ext uri="{BB962C8B-B14F-4D97-AF65-F5344CB8AC3E}">
        <p14:creationId xmlns:p14="http://schemas.microsoft.com/office/powerpoint/2010/main" val="291884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Screen 1: welcome</a:t>
            </a:r>
            <a:endParaRPr lang="en-US" dirty="0"/>
          </a:p>
        </p:txBody>
      </p:sp>
      <p:sp>
        <p:nvSpPr>
          <p:cNvPr id="4" name="Footer Placeholder 3"/>
          <p:cNvSpPr>
            <a:spLocks noGrp="1"/>
          </p:cNvSpPr>
          <p:nvPr>
            <p:ph type="ftr" sz="quarter" idx="11"/>
          </p:nvPr>
        </p:nvSpPr>
        <p:spPr/>
        <p:txBody>
          <a:bodyPr/>
          <a:lstStyle/>
          <a:p>
            <a:r>
              <a:rPr lang="en-US" smtClean="0"/>
              <a:t>PEL Study Public Input - MetroQuest Data Summary</a:t>
            </a:r>
            <a:endParaRPr lang="en-US"/>
          </a:p>
        </p:txBody>
      </p:sp>
      <p:sp>
        <p:nvSpPr>
          <p:cNvPr id="5" name="Slide Number Placeholder 4"/>
          <p:cNvSpPr>
            <a:spLocks noGrp="1"/>
          </p:cNvSpPr>
          <p:nvPr>
            <p:ph type="sldNum" sz="quarter" idx="12"/>
          </p:nvPr>
        </p:nvSpPr>
        <p:spPr/>
        <p:txBody>
          <a:bodyPr/>
          <a:lstStyle/>
          <a:p>
            <a:fld id="{929C2E95-B232-7145-B17E-F9A73EE7D560}" type="slidenum">
              <a:rPr lang="en-US" smtClean="0"/>
              <a:t>4</a:t>
            </a:fld>
            <a:endParaRPr lang="en-US"/>
          </a:p>
        </p:txBody>
      </p:sp>
      <p:sp>
        <p:nvSpPr>
          <p:cNvPr id="8" name="Date Placeholder 7"/>
          <p:cNvSpPr>
            <a:spLocks noGrp="1"/>
          </p:cNvSpPr>
          <p:nvPr>
            <p:ph type="dt" sz="half" idx="10"/>
          </p:nvPr>
        </p:nvSpPr>
        <p:spPr/>
        <p:txBody>
          <a:bodyPr/>
          <a:lstStyle/>
          <a:p>
            <a:fld id="{C4A810B8-7F57-7847-9CDA-9A833D6BB0A9}" type="datetime1">
              <a:rPr lang="en-US" smtClean="0"/>
              <a:t>12/5/2017</a:t>
            </a:fld>
            <a:endParaRPr lang="en-US"/>
          </a:p>
        </p:txBody>
      </p:sp>
      <p:pic>
        <p:nvPicPr>
          <p:cNvPr id="3" name="Picture 2" descr="Screen1-welcom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2987" y="1313535"/>
            <a:ext cx="6174229" cy="4939383"/>
          </a:xfrm>
          <a:prstGeom prst="rect">
            <a:avLst/>
          </a:prstGeom>
        </p:spPr>
      </p:pic>
    </p:spTree>
    <p:extLst>
      <p:ext uri="{BB962C8B-B14F-4D97-AF65-F5344CB8AC3E}">
        <p14:creationId xmlns:p14="http://schemas.microsoft.com/office/powerpoint/2010/main" val="727859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03498"/>
            <a:ext cx="8229600" cy="1143000"/>
          </a:xfrm>
        </p:spPr>
        <p:txBody>
          <a:bodyPr>
            <a:normAutofit/>
          </a:bodyPr>
          <a:lstStyle/>
          <a:p>
            <a:r>
              <a:rPr lang="en-US" sz="2300" dirty="0"/>
              <a:t>Marker Data and Comments – </a:t>
            </a:r>
            <a:r>
              <a:rPr lang="en-US" sz="2300" dirty="0" smtClean="0"/>
              <a:t/>
            </a:r>
            <a:br>
              <a:rPr lang="en-US" sz="2300" dirty="0" smtClean="0"/>
            </a:br>
            <a:r>
              <a:rPr lang="en-US" sz="2300" u="sng" dirty="0" smtClean="0"/>
              <a:t>Improvements</a:t>
            </a:r>
            <a:endParaRPr lang="en-US" sz="2300" dirty="0"/>
          </a:p>
        </p:txBody>
      </p:sp>
      <p:sp>
        <p:nvSpPr>
          <p:cNvPr id="9" name="Content Placeholder 8"/>
          <p:cNvSpPr>
            <a:spLocks noGrp="1"/>
          </p:cNvSpPr>
          <p:nvPr>
            <p:ph idx="1"/>
          </p:nvPr>
        </p:nvSpPr>
        <p:spPr>
          <a:xfrm>
            <a:off x="457200" y="1600200"/>
            <a:ext cx="8229600" cy="4876800"/>
          </a:xfrm>
        </p:spPr>
        <p:txBody>
          <a:bodyPr>
            <a:normAutofit lnSpcReduction="10000"/>
          </a:bodyPr>
          <a:lstStyle/>
          <a:p>
            <a:r>
              <a:rPr lang="en-US" dirty="0" smtClean="0"/>
              <a:t>When the Improvements marker was chosen, a dropdown menu appeared with a number of choices </a:t>
            </a:r>
          </a:p>
          <a:p>
            <a:r>
              <a:rPr lang="en-US" dirty="0" smtClean="0"/>
              <a:t>Participant </a:t>
            </a:r>
            <a:r>
              <a:rPr lang="en-US" dirty="0"/>
              <a:t>could choose to add a marker without tagging it, or tag it with one of the following choices</a:t>
            </a:r>
            <a:r>
              <a:rPr lang="en-US" dirty="0" smtClean="0"/>
              <a:t>:</a:t>
            </a:r>
          </a:p>
          <a:p>
            <a:r>
              <a:rPr lang="en-US" dirty="0"/>
              <a:t>C</a:t>
            </a:r>
            <a:r>
              <a:rPr lang="en-US" dirty="0" smtClean="0"/>
              <a:t>hoices given with number of responses:</a:t>
            </a:r>
            <a:br>
              <a:rPr lang="en-US" dirty="0" smtClean="0"/>
            </a:br>
            <a:r>
              <a:rPr lang="en-US" dirty="0" smtClean="0">
                <a:solidFill>
                  <a:srgbClr val="F4C72F"/>
                </a:solidFill>
              </a:rPr>
              <a:t>•</a:t>
            </a:r>
            <a:r>
              <a:rPr lang="en-US" dirty="0" smtClean="0"/>
              <a:t> Fix Pavement: 129</a:t>
            </a:r>
            <a:br>
              <a:rPr lang="en-US" dirty="0" smtClean="0"/>
            </a:br>
            <a:r>
              <a:rPr lang="en-US" dirty="0" smtClean="0">
                <a:solidFill>
                  <a:srgbClr val="F4C72F"/>
                </a:solidFill>
              </a:rPr>
              <a:t>•</a:t>
            </a:r>
            <a:r>
              <a:rPr lang="en-US" dirty="0" smtClean="0"/>
              <a:t> Fix Interchange: 391</a:t>
            </a:r>
            <a:br>
              <a:rPr lang="en-US" dirty="0" smtClean="0"/>
            </a:br>
            <a:r>
              <a:rPr lang="en-US" dirty="0" smtClean="0">
                <a:solidFill>
                  <a:srgbClr val="F4C72F"/>
                </a:solidFill>
              </a:rPr>
              <a:t>•</a:t>
            </a:r>
            <a:r>
              <a:rPr lang="en-US" dirty="0" smtClean="0"/>
              <a:t> Remove Hill: 23</a:t>
            </a:r>
            <a:br>
              <a:rPr lang="en-US" dirty="0" smtClean="0"/>
            </a:br>
            <a:r>
              <a:rPr lang="en-US" dirty="0" smtClean="0">
                <a:solidFill>
                  <a:srgbClr val="F4C72F"/>
                </a:solidFill>
              </a:rPr>
              <a:t>•</a:t>
            </a:r>
            <a:r>
              <a:rPr lang="en-US" dirty="0" smtClean="0"/>
              <a:t> Decrease Curve: 138</a:t>
            </a:r>
            <a:endParaRPr lang="en-US" dirty="0"/>
          </a:p>
          <a:p>
            <a:r>
              <a:rPr lang="en-US" dirty="0" smtClean="0"/>
              <a:t>1,555 total markers </a:t>
            </a:r>
            <a:r>
              <a:rPr lang="en-US" dirty="0"/>
              <a:t>/</a:t>
            </a:r>
            <a:r>
              <a:rPr lang="en-US" dirty="0" smtClean="0"/>
              <a:t> 489 comments</a:t>
            </a:r>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40</a:t>
            </a:fld>
            <a:endParaRPr lang="en-US"/>
          </a:p>
        </p:txBody>
      </p:sp>
    </p:spTree>
    <p:extLst>
      <p:ext uri="{BB962C8B-B14F-4D97-AF65-F5344CB8AC3E}">
        <p14:creationId xmlns:p14="http://schemas.microsoft.com/office/powerpoint/2010/main" val="2187489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4-CommDevel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090" y="363890"/>
            <a:ext cx="1471158" cy="1178813"/>
          </a:xfrm>
          <a:prstGeom prst="rect">
            <a:avLst/>
          </a:prstGeom>
        </p:spPr>
      </p:pic>
      <p:sp>
        <p:nvSpPr>
          <p:cNvPr id="8" name="Title 7"/>
          <p:cNvSpPr>
            <a:spLocks noGrp="1"/>
          </p:cNvSpPr>
          <p:nvPr>
            <p:ph type="title"/>
          </p:nvPr>
        </p:nvSpPr>
        <p:spPr>
          <a:xfrm>
            <a:off x="457200" y="183054"/>
            <a:ext cx="8229600" cy="1143000"/>
          </a:xfrm>
        </p:spPr>
        <p:txBody>
          <a:bodyPr/>
          <a:lstStyle/>
          <a:p>
            <a:r>
              <a:rPr lang="en-US" dirty="0" smtClean="0"/>
              <a:t>Summary of Key Comments – </a:t>
            </a:r>
            <a:br>
              <a:rPr lang="en-US" dirty="0" smtClean="0"/>
            </a:br>
            <a:r>
              <a:rPr lang="en-US" u="sng" dirty="0" smtClean="0"/>
              <a:t>Improvements</a:t>
            </a:r>
            <a:endParaRPr lang="en-US" u="sng" dirty="0"/>
          </a:p>
        </p:txBody>
      </p:sp>
      <p:sp>
        <p:nvSpPr>
          <p:cNvPr id="9" name="Content Placeholder 8"/>
          <p:cNvSpPr>
            <a:spLocks noGrp="1"/>
          </p:cNvSpPr>
          <p:nvPr>
            <p:ph sz="half" idx="2"/>
          </p:nvPr>
        </p:nvSpPr>
        <p:spPr>
          <a:xfrm>
            <a:off x="457200" y="1306177"/>
            <a:ext cx="4040188" cy="3951288"/>
          </a:xfrm>
        </p:spPr>
        <p:txBody>
          <a:bodyPr/>
          <a:lstStyle/>
          <a:p>
            <a:r>
              <a:rPr lang="en-US" dirty="0" smtClean="0"/>
              <a:t>Improve I-70 to I-270 interchange</a:t>
            </a:r>
          </a:p>
          <a:p>
            <a:r>
              <a:rPr lang="en-US" dirty="0" smtClean="0"/>
              <a:t>Improve 70 and 94 interchange, more effective signage</a:t>
            </a:r>
          </a:p>
          <a:p>
            <a:r>
              <a:rPr lang="en-US" dirty="0" smtClean="0"/>
              <a:t>Fix “S” curve under railroad overpass</a:t>
            </a:r>
          </a:p>
          <a:p>
            <a:r>
              <a:rPr lang="en-US" dirty="0" smtClean="0"/>
              <a:t>Redo paving between I-70E Salisbury exit to I-70 exit at 11</a:t>
            </a:r>
            <a:r>
              <a:rPr lang="en-US" baseline="30000" dirty="0" smtClean="0"/>
              <a:t>th</a:t>
            </a:r>
            <a:r>
              <a:rPr lang="en-US" dirty="0" smtClean="0"/>
              <a:t> and Destrehan</a:t>
            </a:r>
          </a:p>
          <a:p>
            <a:r>
              <a:rPr lang="en-US" dirty="0" smtClean="0"/>
              <a:t>Improve Cave Springs interchange</a:t>
            </a:r>
          </a:p>
          <a:p>
            <a:r>
              <a:rPr lang="en-US" dirty="0" smtClean="0"/>
              <a:t>Improve I-70/I-270/St. Charles Rock Rd interchange</a:t>
            </a:r>
          </a:p>
          <a:p>
            <a:r>
              <a:rPr lang="en-US" dirty="0" smtClean="0"/>
              <a:t>Improve Hwy 79 interchange</a:t>
            </a:r>
            <a:endParaRPr lang="en-US" dirty="0"/>
          </a:p>
        </p:txBody>
      </p:sp>
      <p:sp>
        <p:nvSpPr>
          <p:cNvPr id="10" name="Content Placeholder 9"/>
          <p:cNvSpPr>
            <a:spLocks noGrp="1"/>
          </p:cNvSpPr>
          <p:nvPr>
            <p:ph sz="quarter" idx="4"/>
          </p:nvPr>
        </p:nvSpPr>
        <p:spPr>
          <a:xfrm>
            <a:off x="4645025" y="1306177"/>
            <a:ext cx="4041775" cy="3951288"/>
          </a:xfrm>
        </p:spPr>
        <p:txBody>
          <a:bodyPr/>
          <a:lstStyle/>
          <a:p>
            <a:r>
              <a:rPr lang="en-US" dirty="0" smtClean="0"/>
              <a:t>Exit ramp from Spencer 		        Rd. to I-70E</a:t>
            </a:r>
          </a:p>
          <a:p>
            <a:r>
              <a:rPr lang="en-US" dirty="0" smtClean="0"/>
              <a:t>Exit ramp on Pointe Prairie </a:t>
            </a:r>
          </a:p>
          <a:p>
            <a:r>
              <a:rPr lang="en-US" dirty="0" smtClean="0"/>
              <a:t>Additional lanes from Wentzville to Warrenton</a:t>
            </a:r>
          </a:p>
          <a:p>
            <a:r>
              <a:rPr lang="en-US" dirty="0" smtClean="0"/>
              <a:t>Add exit between Wentzville and Foristell</a:t>
            </a:r>
          </a:p>
          <a:p>
            <a:r>
              <a:rPr lang="en-US" dirty="0" smtClean="0"/>
              <a:t>Create more accident pull-offs</a:t>
            </a:r>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41</a:t>
            </a:fld>
            <a:endParaRPr lang="en-US"/>
          </a:p>
        </p:txBody>
      </p:sp>
    </p:spTree>
    <p:extLst>
      <p:ext uri="{BB962C8B-B14F-4D97-AF65-F5344CB8AC3E}">
        <p14:creationId xmlns:p14="http://schemas.microsoft.com/office/powerpoint/2010/main" val="1258094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7118946" cy="683830"/>
          </a:xfrm>
        </p:spPr>
        <p:txBody>
          <a:bodyPr>
            <a:noAutofit/>
          </a:bodyPr>
          <a:lstStyle/>
          <a:p>
            <a:r>
              <a:rPr lang="en-US" sz="2300" dirty="0"/>
              <a:t>Community Development </a:t>
            </a:r>
            <a:r>
              <a:rPr lang="en-US" sz="2300" dirty="0" smtClean="0"/>
              <a:t>Map Markers – </a:t>
            </a:r>
            <a:r>
              <a:rPr lang="en-US" sz="2300" u="sng" dirty="0" smtClean="0"/>
              <a:t>Pedestrian</a:t>
            </a:r>
            <a:endParaRPr lang="en-US" sz="2300"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42</a:t>
            </a:fld>
            <a:endParaRPr lang="en-US"/>
          </a:p>
        </p:txBody>
      </p:sp>
      <p:pic>
        <p:nvPicPr>
          <p:cNvPr id="3" name="Picture 2" descr="Screen4_Pedestri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1270000"/>
            <a:ext cx="7736967" cy="5168646"/>
          </a:xfrm>
          <a:prstGeom prst="rect">
            <a:avLst/>
          </a:prstGeom>
        </p:spPr>
      </p:pic>
    </p:spTree>
    <p:extLst>
      <p:ext uri="{BB962C8B-B14F-4D97-AF65-F5344CB8AC3E}">
        <p14:creationId xmlns:p14="http://schemas.microsoft.com/office/powerpoint/2010/main" val="1290884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03498"/>
            <a:ext cx="8229600" cy="1143000"/>
          </a:xfrm>
        </p:spPr>
        <p:txBody>
          <a:bodyPr>
            <a:normAutofit/>
          </a:bodyPr>
          <a:lstStyle/>
          <a:p>
            <a:r>
              <a:rPr lang="en-US" sz="2300" dirty="0"/>
              <a:t>Marker Data and Comments – </a:t>
            </a:r>
            <a:r>
              <a:rPr lang="en-US" sz="2300" dirty="0" smtClean="0"/>
              <a:t/>
            </a:r>
            <a:br>
              <a:rPr lang="en-US" sz="2300" dirty="0" smtClean="0"/>
            </a:br>
            <a:r>
              <a:rPr lang="en-US" sz="2300" u="sng" dirty="0" smtClean="0"/>
              <a:t>Pedestrian</a:t>
            </a:r>
            <a:endParaRPr lang="en-US" sz="2300" dirty="0"/>
          </a:p>
        </p:txBody>
      </p:sp>
      <p:sp>
        <p:nvSpPr>
          <p:cNvPr id="9" name="Content Placeholder 8"/>
          <p:cNvSpPr>
            <a:spLocks noGrp="1"/>
          </p:cNvSpPr>
          <p:nvPr>
            <p:ph idx="1"/>
          </p:nvPr>
        </p:nvSpPr>
        <p:spPr>
          <a:xfrm>
            <a:off x="457200" y="1600200"/>
            <a:ext cx="8229600" cy="4991100"/>
          </a:xfrm>
        </p:spPr>
        <p:txBody>
          <a:bodyPr>
            <a:normAutofit fontScale="92500"/>
          </a:bodyPr>
          <a:lstStyle/>
          <a:p>
            <a:r>
              <a:rPr lang="en-US" dirty="0" smtClean="0"/>
              <a:t>When the Pedestrian marker was chosen, a dropdown menu appeared with a number of choices </a:t>
            </a:r>
          </a:p>
          <a:p>
            <a:r>
              <a:rPr lang="en-US" dirty="0" smtClean="0"/>
              <a:t>Participant </a:t>
            </a:r>
            <a:r>
              <a:rPr lang="en-US" dirty="0"/>
              <a:t>could choose to add a marker without tagging it, or tag it with one of the following choices</a:t>
            </a:r>
            <a:r>
              <a:rPr lang="en-US" dirty="0" smtClean="0"/>
              <a:t>:</a:t>
            </a:r>
          </a:p>
          <a:p>
            <a:r>
              <a:rPr lang="en-US" dirty="0"/>
              <a:t>C</a:t>
            </a:r>
            <a:r>
              <a:rPr lang="en-US" dirty="0" smtClean="0"/>
              <a:t>hoices given with number of responses:</a:t>
            </a:r>
            <a:br>
              <a:rPr lang="en-US" dirty="0" smtClean="0"/>
            </a:br>
            <a:r>
              <a:rPr lang="en-US" dirty="0" smtClean="0">
                <a:solidFill>
                  <a:srgbClr val="F4C72F"/>
                </a:solidFill>
              </a:rPr>
              <a:t>•</a:t>
            </a:r>
            <a:r>
              <a:rPr lang="en-US" dirty="0" smtClean="0"/>
              <a:t> New Sidewalk: 34</a:t>
            </a:r>
            <a:br>
              <a:rPr lang="en-US" dirty="0" smtClean="0"/>
            </a:br>
            <a:r>
              <a:rPr lang="en-US" dirty="0" smtClean="0">
                <a:solidFill>
                  <a:srgbClr val="F4C72F"/>
                </a:solidFill>
              </a:rPr>
              <a:t>•</a:t>
            </a:r>
            <a:r>
              <a:rPr lang="en-US" dirty="0" smtClean="0"/>
              <a:t> Improve Sidewalk: 32</a:t>
            </a:r>
            <a:br>
              <a:rPr lang="en-US" dirty="0" smtClean="0"/>
            </a:br>
            <a:r>
              <a:rPr lang="en-US" dirty="0" smtClean="0">
                <a:solidFill>
                  <a:srgbClr val="F4C72F"/>
                </a:solidFill>
              </a:rPr>
              <a:t>•</a:t>
            </a:r>
            <a:r>
              <a:rPr lang="en-US" dirty="0" smtClean="0"/>
              <a:t> Add Walking Trail: 51</a:t>
            </a:r>
            <a:br>
              <a:rPr lang="en-US" dirty="0" smtClean="0"/>
            </a:br>
            <a:r>
              <a:rPr lang="en-US" dirty="0" smtClean="0">
                <a:solidFill>
                  <a:srgbClr val="F4C72F"/>
                </a:solidFill>
              </a:rPr>
              <a:t>•</a:t>
            </a:r>
            <a:r>
              <a:rPr lang="en-US" dirty="0" smtClean="0"/>
              <a:t> Improve Walking Trail: 9</a:t>
            </a:r>
            <a:br>
              <a:rPr lang="en-US" dirty="0" smtClean="0"/>
            </a:br>
            <a:r>
              <a:rPr lang="en-US" dirty="0">
                <a:solidFill>
                  <a:srgbClr val="F4C72F"/>
                </a:solidFill>
              </a:rPr>
              <a:t>•</a:t>
            </a:r>
            <a:r>
              <a:rPr lang="en-US" dirty="0" smtClean="0"/>
              <a:t> Add Pedestrian Bridge: 115</a:t>
            </a:r>
            <a:endParaRPr lang="en-US" dirty="0"/>
          </a:p>
          <a:p>
            <a:r>
              <a:rPr lang="en-US" dirty="0" smtClean="0"/>
              <a:t>465 total markers </a:t>
            </a:r>
            <a:r>
              <a:rPr lang="en-US" dirty="0"/>
              <a:t>/</a:t>
            </a:r>
            <a:r>
              <a:rPr lang="en-US" dirty="0" smtClean="0"/>
              <a:t> 156 comments</a:t>
            </a:r>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43</a:t>
            </a:fld>
            <a:endParaRPr lang="en-US"/>
          </a:p>
        </p:txBody>
      </p:sp>
    </p:spTree>
    <p:extLst>
      <p:ext uri="{BB962C8B-B14F-4D97-AF65-F5344CB8AC3E}">
        <p14:creationId xmlns:p14="http://schemas.microsoft.com/office/powerpoint/2010/main" val="49151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4-CommDevel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090" y="363890"/>
            <a:ext cx="1471158" cy="1178813"/>
          </a:xfrm>
          <a:prstGeom prst="rect">
            <a:avLst/>
          </a:prstGeom>
        </p:spPr>
      </p:pic>
      <p:sp>
        <p:nvSpPr>
          <p:cNvPr id="8" name="Title 7"/>
          <p:cNvSpPr>
            <a:spLocks noGrp="1"/>
          </p:cNvSpPr>
          <p:nvPr>
            <p:ph type="title"/>
          </p:nvPr>
        </p:nvSpPr>
        <p:spPr>
          <a:xfrm>
            <a:off x="457200" y="183054"/>
            <a:ext cx="8229600" cy="1143000"/>
          </a:xfrm>
        </p:spPr>
        <p:txBody>
          <a:bodyPr/>
          <a:lstStyle/>
          <a:p>
            <a:r>
              <a:rPr lang="en-US" dirty="0" smtClean="0"/>
              <a:t>Summary of Key Comments – </a:t>
            </a:r>
            <a:br>
              <a:rPr lang="en-US" dirty="0" smtClean="0"/>
            </a:br>
            <a:r>
              <a:rPr lang="en-US" u="sng" dirty="0" smtClean="0"/>
              <a:t>Pedestrian</a:t>
            </a:r>
            <a:endParaRPr lang="en-US" u="sng" dirty="0"/>
          </a:p>
        </p:txBody>
      </p:sp>
      <p:sp>
        <p:nvSpPr>
          <p:cNvPr id="9" name="Content Placeholder 8"/>
          <p:cNvSpPr>
            <a:spLocks noGrp="1"/>
          </p:cNvSpPr>
          <p:nvPr>
            <p:ph sz="half" idx="2"/>
          </p:nvPr>
        </p:nvSpPr>
        <p:spPr>
          <a:xfrm>
            <a:off x="457200" y="1306177"/>
            <a:ext cx="4040188" cy="3951288"/>
          </a:xfrm>
        </p:spPr>
        <p:txBody>
          <a:bodyPr>
            <a:normAutofit lnSpcReduction="10000"/>
          </a:bodyPr>
          <a:lstStyle/>
          <a:p>
            <a:r>
              <a:rPr lang="en-US" dirty="0" smtClean="0"/>
              <a:t>Pedestrian connectivity from N. Hanley MetroLink station to the north</a:t>
            </a:r>
          </a:p>
          <a:p>
            <a:r>
              <a:rPr lang="en-US" dirty="0" smtClean="0"/>
              <a:t>Pedestrian bridge from Arch North River Outlook to Eads Bridge Walkway</a:t>
            </a:r>
          </a:p>
          <a:p>
            <a:r>
              <a:rPr lang="en-US" dirty="0" smtClean="0"/>
              <a:t>Pedestrian bridge across river</a:t>
            </a:r>
          </a:p>
          <a:p>
            <a:r>
              <a:rPr lang="en-US" dirty="0" smtClean="0"/>
              <a:t>Better N/S access for pedestrians on Hwy K and M beneath I-70</a:t>
            </a:r>
          </a:p>
          <a:p>
            <a:r>
              <a:rPr lang="en-US" dirty="0" smtClean="0"/>
              <a:t>Connect Great Rivers Greenway and </a:t>
            </a:r>
            <a:r>
              <a:rPr lang="en-US" dirty="0" err="1" smtClean="0"/>
              <a:t>Dardenne</a:t>
            </a:r>
            <a:r>
              <a:rPr lang="en-US" dirty="0" smtClean="0"/>
              <a:t> Greenway trail across I-70</a:t>
            </a:r>
          </a:p>
          <a:p>
            <a:r>
              <a:rPr lang="en-US" dirty="0" smtClean="0"/>
              <a:t>Multi-use trail connecting O’Fallon, Penrose Parks and Bellefontaine Cemetery</a:t>
            </a:r>
          </a:p>
          <a:p>
            <a:r>
              <a:rPr lang="en-US" dirty="0" smtClean="0"/>
              <a:t>Add trail/bridge from Earth City area to </a:t>
            </a:r>
            <a:r>
              <a:rPr lang="en-US" dirty="0" err="1" smtClean="0"/>
              <a:t>Riverport</a:t>
            </a:r>
            <a:endParaRPr lang="en-US" dirty="0" smtClean="0"/>
          </a:p>
        </p:txBody>
      </p:sp>
      <p:sp>
        <p:nvSpPr>
          <p:cNvPr id="10" name="Content Placeholder 9"/>
          <p:cNvSpPr>
            <a:spLocks noGrp="1"/>
          </p:cNvSpPr>
          <p:nvPr>
            <p:ph sz="quarter" idx="4"/>
          </p:nvPr>
        </p:nvSpPr>
        <p:spPr>
          <a:xfrm>
            <a:off x="4645025" y="1306177"/>
            <a:ext cx="4041775" cy="3951288"/>
          </a:xfrm>
        </p:spPr>
        <p:txBody>
          <a:bodyPr/>
          <a:lstStyle/>
          <a:p>
            <a:r>
              <a:rPr lang="en-US" dirty="0" smtClean="0"/>
              <a:t>Add pedestrian bridge 	       between Lucas and Hunt and </a:t>
            </a:r>
            <a:r>
              <a:rPr lang="en-US" dirty="0" err="1" smtClean="0"/>
              <a:t>Goodfellow</a:t>
            </a:r>
            <a:endParaRPr lang="en-US" dirty="0" smtClean="0"/>
          </a:p>
          <a:p>
            <a:r>
              <a:rPr lang="en-US" dirty="0" smtClean="0"/>
              <a:t>Pedestrian bridge from airport terminals to parking lots, hotels, etc. on other side of I-70</a:t>
            </a:r>
          </a:p>
          <a:p>
            <a:r>
              <a:rPr lang="en-US" dirty="0" smtClean="0"/>
              <a:t>Pedestrian/bike lane on </a:t>
            </a:r>
            <a:r>
              <a:rPr lang="en-US" dirty="0" err="1" smtClean="0"/>
              <a:t>Blanchette</a:t>
            </a:r>
            <a:r>
              <a:rPr lang="en-US" dirty="0" smtClean="0"/>
              <a:t> bridge</a:t>
            </a:r>
          </a:p>
          <a:p>
            <a:r>
              <a:rPr lang="en-US" dirty="0" smtClean="0"/>
              <a:t>Pedestrian bridge/lane from Florissant Rd to Bermuda Rd</a:t>
            </a:r>
          </a:p>
          <a:p>
            <a:r>
              <a:rPr lang="en-US" dirty="0" smtClean="0"/>
              <a:t>Sidewalk/bridge at I-70 and Hwy K</a:t>
            </a:r>
          </a:p>
          <a:p>
            <a:r>
              <a:rPr lang="en-US" dirty="0" smtClean="0"/>
              <a:t>Access to Bluffs area/Quail Ridge park from I-70 and Hwy Z</a:t>
            </a:r>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44</a:t>
            </a:fld>
            <a:endParaRPr lang="en-US"/>
          </a:p>
        </p:txBody>
      </p:sp>
    </p:spTree>
    <p:extLst>
      <p:ext uri="{BB962C8B-B14F-4D97-AF65-F5344CB8AC3E}">
        <p14:creationId xmlns:p14="http://schemas.microsoft.com/office/powerpoint/2010/main" val="1566196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7118946" cy="683830"/>
          </a:xfrm>
        </p:spPr>
        <p:txBody>
          <a:bodyPr>
            <a:noAutofit/>
          </a:bodyPr>
          <a:lstStyle/>
          <a:p>
            <a:r>
              <a:rPr lang="en-US" sz="2300" dirty="0"/>
              <a:t>Community Development </a:t>
            </a:r>
            <a:r>
              <a:rPr lang="en-US" sz="2300" dirty="0" smtClean="0"/>
              <a:t>Map Markers – </a:t>
            </a:r>
            <a:br>
              <a:rPr lang="en-US" sz="2300" dirty="0" smtClean="0"/>
            </a:br>
            <a:r>
              <a:rPr lang="en-US" sz="2300" u="sng" dirty="0" smtClean="0"/>
              <a:t>Protect Environment</a:t>
            </a:r>
            <a:endParaRPr lang="en-US" sz="2300" u="sng"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45</a:t>
            </a:fld>
            <a:endParaRPr lang="en-US"/>
          </a:p>
        </p:txBody>
      </p:sp>
      <p:pic>
        <p:nvPicPr>
          <p:cNvPr id="7" name="Picture 6" descr="Screen4_ProtectEnviron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282700"/>
            <a:ext cx="7704963" cy="5160645"/>
          </a:xfrm>
          <a:prstGeom prst="rect">
            <a:avLst/>
          </a:prstGeom>
        </p:spPr>
      </p:pic>
    </p:spTree>
    <p:extLst>
      <p:ext uri="{BB962C8B-B14F-4D97-AF65-F5344CB8AC3E}">
        <p14:creationId xmlns:p14="http://schemas.microsoft.com/office/powerpoint/2010/main" val="2747330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03498"/>
            <a:ext cx="8229600" cy="1143000"/>
          </a:xfrm>
        </p:spPr>
        <p:txBody>
          <a:bodyPr>
            <a:normAutofit/>
          </a:bodyPr>
          <a:lstStyle/>
          <a:p>
            <a:r>
              <a:rPr lang="en-US" sz="2300" dirty="0"/>
              <a:t>Marker Data and Comments – </a:t>
            </a:r>
            <a:r>
              <a:rPr lang="en-US" sz="2300" dirty="0" smtClean="0"/>
              <a:t/>
            </a:r>
            <a:br>
              <a:rPr lang="en-US" sz="2300" dirty="0" smtClean="0"/>
            </a:br>
            <a:r>
              <a:rPr lang="en-US" sz="2300" u="sng" dirty="0" smtClean="0"/>
              <a:t>Protect Environment</a:t>
            </a:r>
            <a:endParaRPr lang="en-US" sz="2300" dirty="0"/>
          </a:p>
        </p:txBody>
      </p:sp>
      <p:sp>
        <p:nvSpPr>
          <p:cNvPr id="9" name="Content Placeholder 8"/>
          <p:cNvSpPr>
            <a:spLocks noGrp="1"/>
          </p:cNvSpPr>
          <p:nvPr>
            <p:ph idx="1"/>
          </p:nvPr>
        </p:nvSpPr>
        <p:spPr>
          <a:xfrm>
            <a:off x="457200" y="1600200"/>
            <a:ext cx="8229600" cy="4991100"/>
          </a:xfrm>
        </p:spPr>
        <p:txBody>
          <a:bodyPr>
            <a:normAutofit lnSpcReduction="10000"/>
          </a:bodyPr>
          <a:lstStyle/>
          <a:p>
            <a:r>
              <a:rPr lang="en-US" dirty="0" smtClean="0"/>
              <a:t>When the Protect Environment marker was chosen, a dropdown menu appeared with a number of choices </a:t>
            </a:r>
          </a:p>
          <a:p>
            <a:r>
              <a:rPr lang="en-US" dirty="0" smtClean="0"/>
              <a:t>Participant </a:t>
            </a:r>
            <a:r>
              <a:rPr lang="en-US" dirty="0"/>
              <a:t>could choose to add a marker without tagging it, or tag it with one of the following choices</a:t>
            </a:r>
            <a:r>
              <a:rPr lang="en-US" dirty="0" smtClean="0"/>
              <a:t>:</a:t>
            </a:r>
          </a:p>
          <a:p>
            <a:r>
              <a:rPr lang="en-US" dirty="0"/>
              <a:t>C</a:t>
            </a:r>
            <a:r>
              <a:rPr lang="en-US" dirty="0" smtClean="0"/>
              <a:t>hoices given with number of responses:</a:t>
            </a:r>
            <a:br>
              <a:rPr lang="en-US" dirty="0" smtClean="0"/>
            </a:br>
            <a:r>
              <a:rPr lang="en-US" dirty="0" smtClean="0">
                <a:solidFill>
                  <a:srgbClr val="F4C72F"/>
                </a:solidFill>
              </a:rPr>
              <a:t>•</a:t>
            </a:r>
            <a:r>
              <a:rPr lang="en-US" dirty="0" smtClean="0"/>
              <a:t> Green Space: 106</a:t>
            </a:r>
            <a:br>
              <a:rPr lang="en-US" dirty="0" smtClean="0"/>
            </a:br>
            <a:r>
              <a:rPr lang="en-US" dirty="0" smtClean="0">
                <a:solidFill>
                  <a:srgbClr val="F4C72F"/>
                </a:solidFill>
              </a:rPr>
              <a:t>•</a:t>
            </a:r>
            <a:r>
              <a:rPr lang="en-US" dirty="0" smtClean="0"/>
              <a:t> Water Resources: 43</a:t>
            </a:r>
            <a:br>
              <a:rPr lang="en-US" dirty="0" smtClean="0"/>
            </a:br>
            <a:r>
              <a:rPr lang="en-US" dirty="0" smtClean="0">
                <a:solidFill>
                  <a:srgbClr val="F4C72F"/>
                </a:solidFill>
              </a:rPr>
              <a:t>•</a:t>
            </a:r>
            <a:r>
              <a:rPr lang="en-US" dirty="0" smtClean="0"/>
              <a:t> Historical Landmark: 13</a:t>
            </a:r>
            <a:br>
              <a:rPr lang="en-US" dirty="0" smtClean="0"/>
            </a:br>
            <a:r>
              <a:rPr lang="en-US" dirty="0" smtClean="0">
                <a:solidFill>
                  <a:srgbClr val="F4C72F"/>
                </a:solidFill>
              </a:rPr>
              <a:t>•</a:t>
            </a:r>
            <a:r>
              <a:rPr lang="en-US" dirty="0" smtClean="0"/>
              <a:t> Ecosystems: 76</a:t>
            </a:r>
            <a:endParaRPr lang="en-US" dirty="0"/>
          </a:p>
          <a:p>
            <a:r>
              <a:rPr lang="en-US" dirty="0" smtClean="0"/>
              <a:t>506 total markers </a:t>
            </a:r>
            <a:r>
              <a:rPr lang="en-US" dirty="0"/>
              <a:t>/</a:t>
            </a:r>
            <a:r>
              <a:rPr lang="en-US" dirty="0" smtClean="0"/>
              <a:t> 165 comments</a:t>
            </a:r>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46</a:t>
            </a:fld>
            <a:endParaRPr lang="en-US"/>
          </a:p>
        </p:txBody>
      </p:sp>
    </p:spTree>
    <p:extLst>
      <p:ext uri="{BB962C8B-B14F-4D97-AF65-F5344CB8AC3E}">
        <p14:creationId xmlns:p14="http://schemas.microsoft.com/office/powerpoint/2010/main" val="1254973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4-CommDevel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490" y="363890"/>
            <a:ext cx="1471158" cy="1178813"/>
          </a:xfrm>
          <a:prstGeom prst="rect">
            <a:avLst/>
          </a:prstGeom>
        </p:spPr>
      </p:pic>
      <p:sp>
        <p:nvSpPr>
          <p:cNvPr id="8" name="Title 7"/>
          <p:cNvSpPr>
            <a:spLocks noGrp="1"/>
          </p:cNvSpPr>
          <p:nvPr>
            <p:ph type="title"/>
          </p:nvPr>
        </p:nvSpPr>
        <p:spPr>
          <a:xfrm>
            <a:off x="457200" y="183054"/>
            <a:ext cx="8229600" cy="1143000"/>
          </a:xfrm>
        </p:spPr>
        <p:txBody>
          <a:bodyPr/>
          <a:lstStyle/>
          <a:p>
            <a:r>
              <a:rPr lang="en-US" dirty="0" smtClean="0"/>
              <a:t>Summary of Key Comments – </a:t>
            </a:r>
            <a:br>
              <a:rPr lang="en-US" dirty="0" smtClean="0"/>
            </a:br>
            <a:r>
              <a:rPr lang="en-US" u="sng" dirty="0" smtClean="0"/>
              <a:t>Protect Environment</a:t>
            </a:r>
            <a:endParaRPr lang="en-US" u="sng" dirty="0"/>
          </a:p>
        </p:txBody>
      </p:sp>
      <p:sp>
        <p:nvSpPr>
          <p:cNvPr id="9" name="Content Placeholder 8"/>
          <p:cNvSpPr>
            <a:spLocks noGrp="1"/>
          </p:cNvSpPr>
          <p:nvPr>
            <p:ph sz="half" idx="2"/>
          </p:nvPr>
        </p:nvSpPr>
        <p:spPr>
          <a:xfrm>
            <a:off x="457200" y="1306176"/>
            <a:ext cx="4040188" cy="4510423"/>
          </a:xfrm>
        </p:spPr>
        <p:txBody>
          <a:bodyPr>
            <a:normAutofit/>
          </a:bodyPr>
          <a:lstStyle/>
          <a:p>
            <a:r>
              <a:rPr lang="en-US" dirty="0" smtClean="0"/>
              <a:t>Protect the few green spaces that currently exist</a:t>
            </a:r>
          </a:p>
          <a:p>
            <a:r>
              <a:rPr lang="en-US" dirty="0" smtClean="0"/>
              <a:t>Plant more trees along highway</a:t>
            </a:r>
          </a:p>
          <a:p>
            <a:r>
              <a:rPr lang="en-US" dirty="0" smtClean="0"/>
              <a:t>Add plantings/foliage/flowers along highway</a:t>
            </a:r>
          </a:p>
          <a:p>
            <a:r>
              <a:rPr lang="en-US" dirty="0" smtClean="0"/>
              <a:t>Plant trees in open space around I-70 and 370 interchange</a:t>
            </a:r>
          </a:p>
          <a:p>
            <a:r>
              <a:rPr lang="en-US" dirty="0" smtClean="0"/>
              <a:t>Fix trash from Lucas &amp; Hunt flowing into community pond via storm sewers</a:t>
            </a:r>
          </a:p>
          <a:p>
            <a:endParaRPr lang="en-US" dirty="0"/>
          </a:p>
        </p:txBody>
      </p:sp>
      <p:sp>
        <p:nvSpPr>
          <p:cNvPr id="10" name="Content Placeholder 9"/>
          <p:cNvSpPr>
            <a:spLocks noGrp="1"/>
          </p:cNvSpPr>
          <p:nvPr>
            <p:ph sz="quarter" idx="4"/>
          </p:nvPr>
        </p:nvSpPr>
        <p:spPr>
          <a:xfrm>
            <a:off x="4645025" y="1306177"/>
            <a:ext cx="4041775" cy="3951288"/>
          </a:xfrm>
        </p:spPr>
        <p:txBody>
          <a:bodyPr/>
          <a:lstStyle/>
          <a:p>
            <a:r>
              <a:rPr lang="en-US" dirty="0"/>
              <a:t>Stop building in/polluting </a:t>
            </a:r>
            <a:r>
              <a:rPr lang="en-US" dirty="0" smtClean="0"/>
              <a:t>	      floodplain</a:t>
            </a:r>
            <a:endParaRPr lang="en-US" dirty="0"/>
          </a:p>
          <a:p>
            <a:r>
              <a:rPr lang="en-US" dirty="0"/>
              <a:t>Lots of concerns about burning landfill near the nuclear plant</a:t>
            </a:r>
          </a:p>
          <a:p>
            <a:pPr lvl="1"/>
            <a:r>
              <a:rPr lang="en-US" dirty="0"/>
              <a:t>Smell, in particular</a:t>
            </a:r>
          </a:p>
          <a:p>
            <a:endParaRPr lang="en-US" dirty="0"/>
          </a:p>
        </p:txBody>
      </p:sp>
      <p:sp>
        <p:nvSpPr>
          <p:cNvPr id="5" name="Date Placeholder 4"/>
          <p:cNvSpPr>
            <a:spLocks noGrp="1"/>
          </p:cNvSpPr>
          <p:nvPr>
            <p:ph type="dt" sz="half" idx="10"/>
          </p:nvPr>
        </p:nvSpPr>
        <p:spPr/>
        <p:txBody>
          <a:bodyPr/>
          <a:lstStyle/>
          <a:p>
            <a:fld id="{26CE09CA-632E-0E45-AB39-A601C554B5F4}"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47</a:t>
            </a:fld>
            <a:endParaRPr lang="en-US"/>
          </a:p>
        </p:txBody>
      </p:sp>
    </p:spTree>
    <p:extLst>
      <p:ext uri="{BB962C8B-B14F-4D97-AF65-F5344CB8AC3E}">
        <p14:creationId xmlns:p14="http://schemas.microsoft.com/office/powerpoint/2010/main" val="1946366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4013" y="280981"/>
            <a:ext cx="7772400" cy="1039819"/>
          </a:xfrm>
        </p:spPr>
        <p:txBody>
          <a:bodyPr>
            <a:normAutofit fontScale="90000"/>
          </a:bodyPr>
          <a:lstStyle/>
          <a:p>
            <a:r>
              <a:rPr lang="en-US" sz="3200" dirty="0" smtClean="0"/>
              <a:t>Screen 5: Thank you (Demographics)</a:t>
            </a:r>
            <a:endParaRPr lang="en-US" sz="3200" dirty="0"/>
          </a:p>
        </p:txBody>
      </p:sp>
      <p:sp>
        <p:nvSpPr>
          <p:cNvPr id="5" name="Date Placeholder 4"/>
          <p:cNvSpPr>
            <a:spLocks noGrp="1"/>
          </p:cNvSpPr>
          <p:nvPr>
            <p:ph type="dt" sz="half" idx="10"/>
          </p:nvPr>
        </p:nvSpPr>
        <p:spPr/>
        <p:txBody>
          <a:bodyPr/>
          <a:lstStyle/>
          <a:p>
            <a:fld id="{F660B059-FB36-4341-ADC5-2C2C31126A96}"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48</a:t>
            </a:fld>
            <a:endParaRPr lang="en-US"/>
          </a:p>
        </p:txBody>
      </p:sp>
      <p:pic>
        <p:nvPicPr>
          <p:cNvPr id="2" name="Picture 1" descr="Screen5-ThankYo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1" y="1320800"/>
            <a:ext cx="6166485" cy="4949000"/>
          </a:xfrm>
          <a:prstGeom prst="rect">
            <a:avLst/>
          </a:prstGeom>
        </p:spPr>
      </p:pic>
    </p:spTree>
    <p:extLst>
      <p:ext uri="{BB962C8B-B14F-4D97-AF65-F5344CB8AC3E}">
        <p14:creationId xmlns:p14="http://schemas.microsoft.com/office/powerpoint/2010/main" val="913361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dirty="0" smtClean="0">
                <a:solidFill>
                  <a:srgbClr val="23603F"/>
                </a:solidFill>
              </a:rPr>
              <a:t>Demographics: Who participated</a:t>
            </a:r>
            <a:endParaRPr lang="en-US" sz="2400" dirty="0">
              <a:solidFill>
                <a:srgbClr val="23603F"/>
              </a:solidFill>
            </a:endParaRPr>
          </a:p>
        </p:txBody>
      </p:sp>
      <p:sp>
        <p:nvSpPr>
          <p:cNvPr id="5" name="Date Placeholder 4"/>
          <p:cNvSpPr>
            <a:spLocks noGrp="1"/>
          </p:cNvSpPr>
          <p:nvPr>
            <p:ph type="dt" sz="half" idx="10"/>
          </p:nvPr>
        </p:nvSpPr>
        <p:spPr/>
        <p:txBody>
          <a:bodyPr/>
          <a:lstStyle/>
          <a:p>
            <a:fld id="{F660B059-FB36-4341-ADC5-2C2C31126A96}" type="datetime1">
              <a:rPr lang="en-US" smtClean="0"/>
              <a:t>12/5/2017</a:t>
            </a:fld>
            <a:endParaRPr lang="en-US"/>
          </a:p>
        </p:txBody>
      </p:sp>
      <p:sp>
        <p:nvSpPr>
          <p:cNvPr id="6" name="Footer Placeholder 5"/>
          <p:cNvSpPr>
            <a:spLocks noGrp="1"/>
          </p:cNvSpPr>
          <p:nvPr>
            <p:ph type="ftr" sz="quarter" idx="11"/>
          </p:nvPr>
        </p:nvSpPr>
        <p:spPr/>
        <p:txBody>
          <a:bodyPr/>
          <a:lstStyle/>
          <a:p>
            <a:r>
              <a:rPr lang="en-US" smtClean="0"/>
              <a:t>PEL Study Public Input - MetroQuest Data Summary</a:t>
            </a:r>
            <a:endParaRPr lang="en-US"/>
          </a:p>
        </p:txBody>
      </p:sp>
      <p:sp>
        <p:nvSpPr>
          <p:cNvPr id="7" name="Slide Number Placeholder 6"/>
          <p:cNvSpPr>
            <a:spLocks noGrp="1"/>
          </p:cNvSpPr>
          <p:nvPr>
            <p:ph type="sldNum" sz="quarter" idx="12"/>
          </p:nvPr>
        </p:nvSpPr>
        <p:spPr/>
        <p:txBody>
          <a:bodyPr/>
          <a:lstStyle/>
          <a:p>
            <a:fld id="{929C2E95-B232-7145-B17E-F9A73EE7D560}" type="slidenum">
              <a:rPr lang="en-US" smtClean="0"/>
              <a:t>49</a:t>
            </a:fld>
            <a:endParaRPr lang="en-US"/>
          </a:p>
        </p:txBody>
      </p:sp>
      <p:pic>
        <p:nvPicPr>
          <p:cNvPr id="2" name="Picture 1" descr="170706_Zip Code Chloropleth-Bran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4500" y="1436998"/>
            <a:ext cx="6187143" cy="4780974"/>
          </a:xfrm>
          <a:prstGeom prst="rect">
            <a:avLst/>
          </a:prstGeom>
        </p:spPr>
      </p:pic>
      <p:sp>
        <p:nvSpPr>
          <p:cNvPr id="9" name="Text Placeholder 9"/>
          <p:cNvSpPr txBox="1">
            <a:spLocks/>
          </p:cNvSpPr>
          <p:nvPr/>
        </p:nvSpPr>
        <p:spPr>
          <a:xfrm>
            <a:off x="6789683" y="1409003"/>
            <a:ext cx="2053681" cy="4691063"/>
          </a:xfrm>
          <a:prstGeom prst="rect">
            <a:avLst/>
          </a:prstGeom>
        </p:spPr>
        <p:txBody>
          <a:bodyPr>
            <a:noAutofit/>
          </a:bodyPr>
          <a:lstStyle>
            <a:lvl1pPr marL="342900" indent="-342900" algn="l" defTabSz="457200" rtl="0" eaLnBrk="1" latinLnBrk="0" hangingPunct="1">
              <a:spcBef>
                <a:spcPct val="20000"/>
              </a:spcBef>
              <a:spcAft>
                <a:spcPts val="1200"/>
              </a:spcAft>
              <a:buSzPct val="100000"/>
              <a:buFontTx/>
              <a:buBlip>
                <a:blip r:embed="rId3"/>
              </a:buBlip>
              <a:defRPr sz="2400" kern="1200">
                <a:solidFill>
                  <a:srgbClr val="052D3B"/>
                </a:solidFill>
                <a:latin typeface="Century Gothic"/>
                <a:ea typeface="+mn-ea"/>
                <a:cs typeface="Century Gothic"/>
              </a:defRPr>
            </a:lvl1pPr>
            <a:lvl2pPr marL="742950" indent="-285750" algn="l" defTabSz="457200" rtl="0" eaLnBrk="1" latinLnBrk="0" hangingPunct="1">
              <a:spcBef>
                <a:spcPct val="20000"/>
              </a:spcBef>
              <a:spcAft>
                <a:spcPts val="1200"/>
              </a:spcAft>
              <a:buFont typeface="Arial"/>
              <a:buChar char="–"/>
              <a:defRPr sz="2000" kern="1200">
                <a:solidFill>
                  <a:srgbClr val="052D3B"/>
                </a:solidFill>
                <a:latin typeface="Century Gothic"/>
                <a:ea typeface="+mn-ea"/>
                <a:cs typeface="Century Gothic"/>
              </a:defRPr>
            </a:lvl2pPr>
            <a:lvl3pPr marL="1143000" indent="-228600" algn="l" defTabSz="457200" rtl="0" eaLnBrk="1" latinLnBrk="0" hangingPunct="1">
              <a:spcBef>
                <a:spcPct val="20000"/>
              </a:spcBef>
              <a:spcAft>
                <a:spcPts val="1200"/>
              </a:spcAft>
              <a:buFont typeface="Arial"/>
              <a:buChar char="•"/>
              <a:defRPr sz="1800" kern="1200">
                <a:solidFill>
                  <a:srgbClr val="052D3B"/>
                </a:solidFill>
                <a:latin typeface="Century Gothic"/>
                <a:ea typeface="+mn-ea"/>
                <a:cs typeface="Century Gothic"/>
              </a:defRPr>
            </a:lvl3pPr>
            <a:lvl4pPr marL="1600200" indent="-228600" algn="l" defTabSz="457200" rtl="0" eaLnBrk="1" latinLnBrk="0" hangingPunct="1">
              <a:spcBef>
                <a:spcPct val="20000"/>
              </a:spcBef>
              <a:spcAft>
                <a:spcPts val="1200"/>
              </a:spcAft>
              <a:buFont typeface="Arial"/>
              <a:buChar char="–"/>
              <a:defRPr sz="1600" kern="1200">
                <a:solidFill>
                  <a:srgbClr val="052D3B"/>
                </a:solidFill>
                <a:latin typeface="Century Gothic"/>
                <a:ea typeface="+mn-ea"/>
                <a:cs typeface="Century Gothic"/>
              </a:defRPr>
            </a:lvl4pPr>
            <a:lvl5pPr marL="2057400" indent="-228600" algn="l" defTabSz="457200" rtl="0" eaLnBrk="1" latinLnBrk="0" hangingPunct="1">
              <a:spcBef>
                <a:spcPct val="20000"/>
              </a:spcBef>
              <a:spcAft>
                <a:spcPts val="1200"/>
              </a:spcAft>
              <a:buFont typeface="Arial"/>
              <a:buChar char="»"/>
              <a:defRPr sz="1400" kern="1200">
                <a:solidFill>
                  <a:srgbClr val="052D3B"/>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buNone/>
            </a:pPr>
            <a:r>
              <a:rPr lang="en-US" sz="1200" dirty="0" smtClean="0"/>
              <a:t>Participation was gathered from the majority of zip codes in the region, as shown by those opting to respond to this question. Higher numbers in some areas may be influence by comparative population density, by level of encouragement and sharing of data by local stakeholders and by frequency of corridor use.</a:t>
            </a:r>
            <a:endParaRPr lang="en-US" sz="1200" dirty="0"/>
          </a:p>
        </p:txBody>
      </p:sp>
    </p:spTree>
    <p:extLst>
      <p:ext uri="{BB962C8B-B14F-4D97-AF65-F5344CB8AC3E}">
        <p14:creationId xmlns:p14="http://schemas.microsoft.com/office/powerpoint/2010/main" val="393611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Screen – Visitors and Participants</a:t>
            </a:r>
            <a:endParaRPr lang="en-US" dirty="0"/>
          </a:p>
        </p:txBody>
      </p:sp>
      <p:sp>
        <p:nvSpPr>
          <p:cNvPr id="10" name="Text Placeholder 9"/>
          <p:cNvSpPr>
            <a:spLocks noGrp="1"/>
          </p:cNvSpPr>
          <p:nvPr>
            <p:ph type="body" sz="half" idx="2"/>
          </p:nvPr>
        </p:nvSpPr>
        <p:spPr>
          <a:xfrm>
            <a:off x="5835051" y="1842052"/>
            <a:ext cx="3008313" cy="4423295"/>
          </a:xfrm>
        </p:spPr>
        <p:txBody>
          <a:bodyPr>
            <a:noAutofit/>
          </a:bodyPr>
          <a:lstStyle/>
          <a:p>
            <a:pPr>
              <a:lnSpc>
                <a:spcPct val="114000"/>
              </a:lnSpc>
              <a:spcAft>
                <a:spcPts val="1200"/>
              </a:spcAft>
            </a:pPr>
            <a:r>
              <a:rPr lang="en-US" sz="1200" smtClean="0"/>
              <a:t>From </a:t>
            </a:r>
            <a:r>
              <a:rPr lang="en-US" sz="1200" dirty="0" smtClean="0"/>
              <a:t>more than 4,200 total visitors we received more than 2600 completed surveys. We know from empirical feedback that the site generated some buzz that had people going back and opening the survey again, which may account for the difference in numbers. </a:t>
            </a:r>
          </a:p>
          <a:p>
            <a:pPr>
              <a:lnSpc>
                <a:spcPct val="114000"/>
              </a:lnSpc>
              <a:spcAft>
                <a:spcPts val="1200"/>
              </a:spcAft>
            </a:pPr>
            <a:r>
              <a:rPr lang="en-US" sz="1200" dirty="0" smtClean="0"/>
              <a:t>A total of 2601 individual participants was considered a success by the project team.</a:t>
            </a:r>
            <a:endParaRPr lang="en-US" sz="1200"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5</a:t>
            </a:fld>
            <a:endParaRPr lang="en-US"/>
          </a:p>
        </p:txBody>
      </p:sp>
      <p:pic>
        <p:nvPicPr>
          <p:cNvPr id="12" name="Picture 11" descr="Screen1-welcom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27449" y="351341"/>
            <a:ext cx="1302841" cy="1042273"/>
          </a:xfrm>
          <a:prstGeom prst="rect">
            <a:avLst/>
          </a:prstGeom>
        </p:spPr>
      </p:pic>
      <p:pic>
        <p:nvPicPr>
          <p:cNvPr id="7" name="Picture 6" descr="Slide1_Visitors-Participant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1286" y="1467274"/>
            <a:ext cx="4605827" cy="4610645"/>
          </a:xfrm>
          <a:prstGeom prst="rect">
            <a:avLst/>
          </a:prstGeom>
        </p:spPr>
      </p:pic>
    </p:spTree>
    <p:extLst>
      <p:ext uri="{BB962C8B-B14F-4D97-AF65-F5344CB8AC3E}">
        <p14:creationId xmlns:p14="http://schemas.microsoft.com/office/powerpoint/2010/main" val="330453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Screen 2: YOUR PRIORITIES</a:t>
            </a:r>
            <a:endParaRPr lang="en-US" dirty="0"/>
          </a:p>
        </p:txBody>
      </p:sp>
      <p:sp>
        <p:nvSpPr>
          <p:cNvPr id="4" name="Footer Placeholder 3"/>
          <p:cNvSpPr>
            <a:spLocks noGrp="1"/>
          </p:cNvSpPr>
          <p:nvPr>
            <p:ph type="ftr" sz="quarter" idx="11"/>
          </p:nvPr>
        </p:nvSpPr>
        <p:spPr/>
        <p:txBody>
          <a:bodyPr/>
          <a:lstStyle/>
          <a:p>
            <a:r>
              <a:rPr lang="en-US" smtClean="0"/>
              <a:t>PEL Study Public Input - MetroQuest Data Summary</a:t>
            </a:r>
            <a:endParaRPr lang="en-US"/>
          </a:p>
        </p:txBody>
      </p:sp>
      <p:sp>
        <p:nvSpPr>
          <p:cNvPr id="5" name="Slide Number Placeholder 4"/>
          <p:cNvSpPr>
            <a:spLocks noGrp="1"/>
          </p:cNvSpPr>
          <p:nvPr>
            <p:ph type="sldNum" sz="quarter" idx="12"/>
          </p:nvPr>
        </p:nvSpPr>
        <p:spPr/>
        <p:txBody>
          <a:bodyPr/>
          <a:lstStyle/>
          <a:p>
            <a:fld id="{929C2E95-B232-7145-B17E-F9A73EE7D560}" type="slidenum">
              <a:rPr lang="en-US" smtClean="0"/>
              <a:t>6</a:t>
            </a:fld>
            <a:endParaRPr lang="en-US"/>
          </a:p>
        </p:txBody>
      </p:sp>
      <p:sp>
        <p:nvSpPr>
          <p:cNvPr id="8" name="Date Placeholder 7"/>
          <p:cNvSpPr>
            <a:spLocks noGrp="1"/>
          </p:cNvSpPr>
          <p:nvPr>
            <p:ph type="dt" sz="half" idx="10"/>
          </p:nvPr>
        </p:nvSpPr>
        <p:spPr/>
        <p:txBody>
          <a:bodyPr/>
          <a:lstStyle/>
          <a:p>
            <a:fld id="{C4A810B8-7F57-7847-9CDA-9A833D6BB0A9}" type="datetime1">
              <a:rPr lang="en-US" smtClean="0"/>
              <a:t>12/5/2017</a:t>
            </a:fld>
            <a:endParaRPr lang="en-US"/>
          </a:p>
        </p:txBody>
      </p:sp>
      <p:pic>
        <p:nvPicPr>
          <p:cNvPr id="2" name="Picture 1" descr="Screen2-yourPrioritie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1175" y="1304836"/>
            <a:ext cx="6161357" cy="4952783"/>
          </a:xfrm>
          <a:prstGeom prst="rect">
            <a:avLst/>
          </a:prstGeom>
        </p:spPr>
      </p:pic>
    </p:spTree>
    <p:extLst>
      <p:ext uri="{BB962C8B-B14F-4D97-AF65-F5344CB8AC3E}">
        <p14:creationId xmlns:p14="http://schemas.microsoft.com/office/powerpoint/2010/main" val="39274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23603F"/>
                </a:solidFill>
              </a:rPr>
              <a:t>Screen 2 Instructions</a:t>
            </a:r>
            <a:endParaRPr lang="en-US" sz="2400" dirty="0">
              <a:solidFill>
                <a:srgbClr val="23603F"/>
              </a:solidFill>
            </a:endParaRPr>
          </a:p>
        </p:txBody>
      </p:sp>
      <p:sp>
        <p:nvSpPr>
          <p:cNvPr id="3" name="Content Placeholder 2"/>
          <p:cNvSpPr>
            <a:spLocks noGrp="1"/>
          </p:cNvSpPr>
          <p:nvPr>
            <p:ph idx="1"/>
          </p:nvPr>
        </p:nvSpPr>
        <p:spPr/>
        <p:txBody>
          <a:bodyPr>
            <a:normAutofit/>
          </a:bodyPr>
          <a:lstStyle/>
          <a:p>
            <a:r>
              <a:rPr lang="en-US" dirty="0" smtClean="0"/>
              <a:t>Participants were asked to prioritize 5 of 8 possible needs/opportunities</a:t>
            </a:r>
          </a:p>
        </p:txBody>
      </p:sp>
      <p:sp>
        <p:nvSpPr>
          <p:cNvPr id="4" name="Date Placeholder 3"/>
          <p:cNvSpPr>
            <a:spLocks noGrp="1"/>
          </p:cNvSpPr>
          <p:nvPr>
            <p:ph type="dt" sz="half" idx="10"/>
          </p:nvPr>
        </p:nvSpPr>
        <p:spPr/>
        <p:txBody>
          <a:bodyPr/>
          <a:lstStyle/>
          <a:p>
            <a:fld id="{A9FED27D-C7FC-614A-BC62-8F8B7D950B91}"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7</a:t>
            </a:fld>
            <a:endParaRPr lang="en-US" dirty="0"/>
          </a:p>
        </p:txBody>
      </p:sp>
      <p:pic>
        <p:nvPicPr>
          <p:cNvPr id="8" name="Picture 7" descr="Screen2_WhatToD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9347" y="2864141"/>
            <a:ext cx="2880361" cy="3360422"/>
          </a:xfrm>
          <a:prstGeom prst="rect">
            <a:avLst/>
          </a:prstGeom>
        </p:spPr>
      </p:pic>
      <p:pic>
        <p:nvPicPr>
          <p:cNvPr id="9" name="Picture 8" descr="Screen2_WhatToDo-mo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8564" y="2882375"/>
            <a:ext cx="2876125" cy="3360422"/>
          </a:xfrm>
          <a:prstGeom prst="rect">
            <a:avLst/>
          </a:prstGeom>
          <a:ln>
            <a:solidFill>
              <a:schemeClr val="tx1"/>
            </a:solidFill>
          </a:ln>
        </p:spPr>
      </p:pic>
      <p:pic>
        <p:nvPicPr>
          <p:cNvPr id="11" name="Picture 10"/>
          <p:cNvPicPr/>
          <p:nvPr/>
        </p:nvPicPr>
        <p:blipFill>
          <a:blip r:embed="rId4" cstate="print">
            <a:extLst>
              <a:ext uri="{28A0092B-C50C-407E-A947-70E740481C1C}">
                <a14:useLocalDpi xmlns:a14="http://schemas.microsoft.com/office/drawing/2010/main"/>
              </a:ext>
            </a:extLst>
          </a:blip>
          <a:stretch>
            <a:fillRect/>
          </a:stretch>
        </p:blipFill>
        <p:spPr>
          <a:xfrm>
            <a:off x="7427449" y="351341"/>
            <a:ext cx="1302841" cy="1047411"/>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166315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Priorities</a:t>
            </a:r>
            <a:endParaRPr lang="en-US" dirty="0"/>
          </a:p>
        </p:txBody>
      </p:sp>
      <p:sp>
        <p:nvSpPr>
          <p:cNvPr id="10" name="Text Placeholder 9"/>
          <p:cNvSpPr>
            <a:spLocks noGrp="1"/>
          </p:cNvSpPr>
          <p:nvPr>
            <p:ph type="body" sz="half" idx="2"/>
          </p:nvPr>
        </p:nvSpPr>
        <p:spPr>
          <a:xfrm>
            <a:off x="395926" y="1223415"/>
            <a:ext cx="8386164" cy="4691063"/>
          </a:xfrm>
        </p:spPr>
        <p:txBody>
          <a:bodyPr>
            <a:noAutofit/>
          </a:bodyPr>
          <a:lstStyle/>
          <a:p>
            <a:pPr>
              <a:lnSpc>
                <a:spcPct val="114000"/>
              </a:lnSpc>
              <a:spcAft>
                <a:spcPts val="600"/>
              </a:spcAft>
            </a:pPr>
            <a:r>
              <a:rPr lang="en-US" sz="1200" b="1" dirty="0" smtClean="0">
                <a:solidFill>
                  <a:srgbClr val="9A0F22"/>
                </a:solidFill>
              </a:rPr>
              <a:t>DEFINITIONS</a:t>
            </a:r>
          </a:p>
          <a:p>
            <a:pPr>
              <a:lnSpc>
                <a:spcPct val="114000"/>
              </a:lnSpc>
              <a:spcAft>
                <a:spcPts val="600"/>
              </a:spcAft>
            </a:pPr>
            <a:r>
              <a:rPr lang="en-US" sz="1200" b="1" dirty="0" smtClean="0"/>
              <a:t>Congestion</a:t>
            </a:r>
            <a:r>
              <a:rPr lang="en-US" sz="1200" dirty="0"/>
              <a:t>: I </a:t>
            </a:r>
            <a:r>
              <a:rPr lang="en-US" sz="1200" dirty="0" smtClean="0"/>
              <a:t>want the study team to focus on transportation projects that reduce congestion in the region.</a:t>
            </a:r>
            <a:endParaRPr lang="en-US" sz="1200" dirty="0"/>
          </a:p>
          <a:p>
            <a:pPr>
              <a:lnSpc>
                <a:spcPct val="114000"/>
              </a:lnSpc>
              <a:spcAft>
                <a:spcPts val="600"/>
              </a:spcAft>
            </a:pPr>
            <a:r>
              <a:rPr lang="en-US" sz="1200" b="1" dirty="0"/>
              <a:t>Traveler Safety</a:t>
            </a:r>
            <a:r>
              <a:rPr lang="en-US" sz="1200" dirty="0"/>
              <a:t>: I want the study team to focus on transportation projects that reduce the number of lives lost and injuries sustained on the region’s roads.</a:t>
            </a:r>
          </a:p>
          <a:p>
            <a:pPr>
              <a:lnSpc>
                <a:spcPct val="114000"/>
              </a:lnSpc>
              <a:spcAft>
                <a:spcPts val="600"/>
              </a:spcAft>
            </a:pPr>
            <a:r>
              <a:rPr lang="en-US" sz="1200" b="1" dirty="0"/>
              <a:t>Highway Improvements</a:t>
            </a:r>
            <a:r>
              <a:rPr lang="en-US" sz="1200" dirty="0"/>
              <a:t>: I want the study team to focus on improvements such as removing curves and hills, and utilizing express lands for existing roadways.</a:t>
            </a:r>
          </a:p>
          <a:p>
            <a:pPr>
              <a:lnSpc>
                <a:spcPct val="114000"/>
              </a:lnSpc>
              <a:spcAft>
                <a:spcPts val="600"/>
              </a:spcAft>
            </a:pPr>
            <a:r>
              <a:rPr lang="en-US" sz="1200" b="1" dirty="0"/>
              <a:t>Rail and Bus Transit</a:t>
            </a:r>
            <a:r>
              <a:rPr lang="en-US" sz="1200" dirty="0"/>
              <a:t>: I want the study team to focus on expanding existing transit (both bus and rail) service within the </a:t>
            </a:r>
            <a:r>
              <a:rPr lang="en-US" sz="1200" dirty="0" smtClean="0"/>
              <a:t>region</a:t>
            </a:r>
            <a:r>
              <a:rPr lang="en-US" sz="1200" dirty="0"/>
              <a:t>.</a:t>
            </a:r>
          </a:p>
          <a:p>
            <a:pPr>
              <a:lnSpc>
                <a:spcPct val="114000"/>
              </a:lnSpc>
              <a:spcAft>
                <a:spcPts val="600"/>
              </a:spcAft>
            </a:pPr>
            <a:r>
              <a:rPr lang="en-US" sz="1200" b="1" dirty="0"/>
              <a:t>Accessibility</a:t>
            </a:r>
            <a:r>
              <a:rPr lang="en-US" sz="1200" dirty="0"/>
              <a:t>: I want the study team to focus on transportation projects that support the ease and efficiency of accessing all the places you want to go.</a:t>
            </a:r>
          </a:p>
          <a:p>
            <a:pPr>
              <a:lnSpc>
                <a:spcPct val="114000"/>
              </a:lnSpc>
              <a:spcAft>
                <a:spcPts val="600"/>
              </a:spcAft>
            </a:pPr>
            <a:r>
              <a:rPr lang="en-US" sz="1200" b="1" dirty="0"/>
              <a:t>Bicycle/Pedestrian Access</a:t>
            </a:r>
            <a:r>
              <a:rPr lang="en-US" sz="1200" dirty="0"/>
              <a:t>: I support the regional plans to improve access for bike and pedestrians throughout the corridor.</a:t>
            </a:r>
          </a:p>
          <a:p>
            <a:pPr>
              <a:lnSpc>
                <a:spcPct val="114000"/>
              </a:lnSpc>
              <a:spcAft>
                <a:spcPts val="600"/>
              </a:spcAft>
            </a:pPr>
            <a:r>
              <a:rPr lang="en-US" sz="1200" b="1" dirty="0"/>
              <a:t>Economic Development</a:t>
            </a:r>
            <a:r>
              <a:rPr lang="en-US" sz="1200" dirty="0"/>
              <a:t>: I want the study team to focus on transportation projects that support the development and attraction of new jobs and businesses within the region, which would in turn support community vitality.</a:t>
            </a:r>
          </a:p>
          <a:p>
            <a:pPr>
              <a:lnSpc>
                <a:spcPct val="114000"/>
              </a:lnSpc>
              <a:spcAft>
                <a:spcPts val="600"/>
              </a:spcAft>
            </a:pPr>
            <a:r>
              <a:rPr lang="en-US" sz="1200" b="1" dirty="0"/>
              <a:t>Movement of Freight</a:t>
            </a:r>
            <a:r>
              <a:rPr lang="en-US" sz="1200" dirty="0"/>
              <a:t>: I want the study team to focus on transportation projects that support the movement of freight throughout the region. </a:t>
            </a:r>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8</a:t>
            </a:fld>
            <a:endParaRPr lang="en-US"/>
          </a:p>
        </p:txBody>
      </p:sp>
      <p:pic>
        <p:nvPicPr>
          <p:cNvPr id="13" name="Picture 12"/>
          <p:cNvPicPr/>
          <p:nvPr/>
        </p:nvPicPr>
        <p:blipFill>
          <a:blip r:embed="rId2" cstate="print">
            <a:extLst>
              <a:ext uri="{28A0092B-C50C-407E-A947-70E740481C1C}">
                <a14:useLocalDpi xmlns:a14="http://schemas.microsoft.com/office/drawing/2010/main"/>
              </a:ext>
            </a:extLst>
          </a:blip>
          <a:stretch>
            <a:fillRect/>
          </a:stretch>
        </p:blipFill>
        <p:spPr>
          <a:xfrm>
            <a:off x="7427449" y="351341"/>
            <a:ext cx="1302841" cy="1047411"/>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22953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Priorities – How often each was ranked</a:t>
            </a:r>
            <a:endParaRPr lang="en-US" dirty="0"/>
          </a:p>
        </p:txBody>
      </p:sp>
      <p:sp>
        <p:nvSpPr>
          <p:cNvPr id="4" name="Date Placeholder 3"/>
          <p:cNvSpPr>
            <a:spLocks noGrp="1"/>
          </p:cNvSpPr>
          <p:nvPr>
            <p:ph type="dt" sz="half" idx="10"/>
          </p:nvPr>
        </p:nvSpPr>
        <p:spPr/>
        <p:txBody>
          <a:bodyPr/>
          <a:lstStyle/>
          <a:p>
            <a:fld id="{2FAD3F05-51B5-074D-AC7D-87954E907C74}" type="datetime1">
              <a:rPr lang="en-US" smtClean="0"/>
              <a:t>12/5/2017</a:t>
            </a:fld>
            <a:endParaRPr lang="en-US"/>
          </a:p>
        </p:txBody>
      </p:sp>
      <p:sp>
        <p:nvSpPr>
          <p:cNvPr id="5" name="Footer Placeholder 4"/>
          <p:cNvSpPr>
            <a:spLocks noGrp="1"/>
          </p:cNvSpPr>
          <p:nvPr>
            <p:ph type="ftr" sz="quarter" idx="11"/>
          </p:nvPr>
        </p:nvSpPr>
        <p:spPr/>
        <p:txBody>
          <a:bodyPr/>
          <a:lstStyle/>
          <a:p>
            <a:r>
              <a:rPr lang="en-US" smtClean="0"/>
              <a:t>PEL Study Public Input - MetroQuest Data Summary</a:t>
            </a:r>
            <a:endParaRPr lang="en-US"/>
          </a:p>
        </p:txBody>
      </p:sp>
      <p:sp>
        <p:nvSpPr>
          <p:cNvPr id="6" name="Slide Number Placeholder 5"/>
          <p:cNvSpPr>
            <a:spLocks noGrp="1"/>
          </p:cNvSpPr>
          <p:nvPr>
            <p:ph type="sldNum" sz="quarter" idx="12"/>
          </p:nvPr>
        </p:nvSpPr>
        <p:spPr/>
        <p:txBody>
          <a:bodyPr/>
          <a:lstStyle/>
          <a:p>
            <a:fld id="{929C2E95-B232-7145-B17E-F9A73EE7D560}" type="slidenum">
              <a:rPr lang="en-US" smtClean="0"/>
              <a:t>9</a:t>
            </a:fld>
            <a:endParaRPr lang="en-US"/>
          </a:p>
        </p:txBody>
      </p:sp>
      <p:pic>
        <p:nvPicPr>
          <p:cNvPr id="13" name="Picture 12"/>
          <p:cNvPicPr/>
          <p:nvPr/>
        </p:nvPicPr>
        <p:blipFill>
          <a:blip r:embed="rId3" cstate="print">
            <a:extLst>
              <a:ext uri="{28A0092B-C50C-407E-A947-70E740481C1C}">
                <a14:useLocalDpi xmlns:a14="http://schemas.microsoft.com/office/drawing/2010/main"/>
              </a:ext>
            </a:extLst>
          </a:blip>
          <a:stretch>
            <a:fillRect/>
          </a:stretch>
        </p:blipFill>
        <p:spPr>
          <a:xfrm>
            <a:off x="7427449" y="351341"/>
            <a:ext cx="1302841" cy="1047411"/>
          </a:xfrm>
          <a:prstGeom prst="rect">
            <a:avLst/>
          </a:prstGeom>
          <a:extLst>
            <a:ext uri="{FAA26D3D-D897-4be2-8F04-BA451C77F1D7}">
              <ma14:placeholderFlag xmlns:ma14="http://schemas.microsoft.com/office/mac/drawingml/2011/main" xmlns=""/>
            </a:ext>
          </a:extLst>
        </p:spPr>
      </p:pic>
      <p:pic>
        <p:nvPicPr>
          <p:cNvPr id="8" name="Picture 7" descr="YourPriorities-HowOftenRanke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3662" y="1563202"/>
            <a:ext cx="8336628" cy="3986698"/>
          </a:xfrm>
          <a:prstGeom prst="rect">
            <a:avLst/>
          </a:prstGeom>
        </p:spPr>
      </p:pic>
      <p:sp>
        <p:nvSpPr>
          <p:cNvPr id="9" name="Text Placeholder 8"/>
          <p:cNvSpPr>
            <a:spLocks noGrp="1"/>
          </p:cNvSpPr>
          <p:nvPr>
            <p:ph type="body" sz="half" idx="2"/>
          </p:nvPr>
        </p:nvSpPr>
        <p:spPr>
          <a:xfrm>
            <a:off x="457201" y="5697783"/>
            <a:ext cx="8307882" cy="795782"/>
          </a:xfrm>
        </p:spPr>
        <p:txBody>
          <a:bodyPr>
            <a:normAutofit/>
          </a:bodyPr>
          <a:lstStyle/>
          <a:p>
            <a:r>
              <a:rPr lang="en-US" dirty="0" smtClean="0"/>
              <a:t>Congestion, traveler safety and highway improvements not only received the most rankings, they had the highest average ranking. Notable: Economic Development and Accessibility were ranked by more than half the responders, just at a lower level of importance.</a:t>
            </a:r>
            <a:endParaRPr lang="en-US" dirty="0"/>
          </a:p>
        </p:txBody>
      </p:sp>
    </p:spTree>
    <p:extLst>
      <p:ext uri="{BB962C8B-B14F-4D97-AF65-F5344CB8AC3E}">
        <p14:creationId xmlns:p14="http://schemas.microsoft.com/office/powerpoint/2010/main" val="3321595886"/>
      </p:ext>
    </p:extLst>
  </p:cSld>
  <p:clrMapOvr>
    <a:masterClrMapping/>
  </p:clrMapOvr>
</p:sld>
</file>

<file path=ppt/theme/theme1.xml><?xml version="1.0" encoding="utf-8"?>
<a:theme xmlns:a="http://schemas.openxmlformats.org/drawingml/2006/main" name="MetroQuest Data Summ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MetroQuest Data Summary.potx</Template>
  <TotalTime>1081</TotalTime>
  <Words>2748</Words>
  <Application>Microsoft Office PowerPoint</Application>
  <PresentationFormat>On-screen Show (4:3)</PresentationFormat>
  <Paragraphs>397</Paragraphs>
  <Slides>49</Slides>
  <Notes>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MetroQuest Data Summary</vt:lpstr>
      <vt:lpstr>Public Input: MetroQuest Survey Report</vt:lpstr>
      <vt:lpstr>Background</vt:lpstr>
      <vt:lpstr>Methodology</vt:lpstr>
      <vt:lpstr>Screen 1: welcome</vt:lpstr>
      <vt:lpstr>Welcome Screen – Visitors and Participants</vt:lpstr>
      <vt:lpstr>Screen 2: YOUR PRIORITIES</vt:lpstr>
      <vt:lpstr>Screen 2 Instructions</vt:lpstr>
      <vt:lpstr>Your Priorities</vt:lpstr>
      <vt:lpstr>Your Priorities – How often each was ranked</vt:lpstr>
      <vt:lpstr>Your Priorities – Distributions</vt:lpstr>
      <vt:lpstr>Screen 3: transportation map</vt:lpstr>
      <vt:lpstr>Transportation Map – Instructions</vt:lpstr>
      <vt:lpstr>Transportation Map Markers – Bike</vt:lpstr>
      <vt:lpstr>Marker Data and Comments – Bike</vt:lpstr>
      <vt:lpstr>Summary of Key Comments – Bike</vt:lpstr>
      <vt:lpstr>Transportation Map – Congestion</vt:lpstr>
      <vt:lpstr>Marker Data and Comments – Congestion</vt:lpstr>
      <vt:lpstr>Summary of Key Comments – Congestion</vt:lpstr>
      <vt:lpstr>Transportation Map – Freight Movement</vt:lpstr>
      <vt:lpstr>Marker Data, Comments – Freight and Movement</vt:lpstr>
      <vt:lpstr>Summary of Key Comments – Freight Movement</vt:lpstr>
      <vt:lpstr>Transportation Map – Help Me Get There</vt:lpstr>
      <vt:lpstr>Marker Data, Comments – Help Me Get There</vt:lpstr>
      <vt:lpstr>Summary of Key Comments – Help Me Get There</vt:lpstr>
      <vt:lpstr>Transportation Map – Public Transit</vt:lpstr>
      <vt:lpstr>Marker Data and Comments – Public Transit</vt:lpstr>
      <vt:lpstr>Summary of Key Comments – Public Transit</vt:lpstr>
      <vt:lpstr>Transportation Map – Safety Issues</vt:lpstr>
      <vt:lpstr>Marker Data and Comments – Safety Issues</vt:lpstr>
      <vt:lpstr>Summary of Key Comments – Safety Issues</vt:lpstr>
      <vt:lpstr>Screen 4: Community Development</vt:lpstr>
      <vt:lpstr>Community Development Map – Instructions</vt:lpstr>
      <vt:lpstr>Community Development Map Markers – Community Needs</vt:lpstr>
      <vt:lpstr>Marker Data and Comments – Community Needs</vt:lpstr>
      <vt:lpstr>Summary of Key Comments –  Community Needs</vt:lpstr>
      <vt:lpstr>Community Development Map Markers – Development Opportunity</vt:lpstr>
      <vt:lpstr>Marker Data and Comments –  Development Opportunity</vt:lpstr>
      <vt:lpstr>Summary of Key Comments –  Development Opportunity</vt:lpstr>
      <vt:lpstr>Community Development Map Markers – Improvements</vt:lpstr>
      <vt:lpstr>Marker Data and Comments –  Improvements</vt:lpstr>
      <vt:lpstr>Summary of Key Comments –  Improvements</vt:lpstr>
      <vt:lpstr>Community Development Map Markers – Pedestrian</vt:lpstr>
      <vt:lpstr>Marker Data and Comments –  Pedestrian</vt:lpstr>
      <vt:lpstr>Summary of Key Comments –  Pedestrian</vt:lpstr>
      <vt:lpstr>Community Development Map Markers –  Protect Environment</vt:lpstr>
      <vt:lpstr>Marker Data and Comments –  Protect Environment</vt:lpstr>
      <vt:lpstr>Summary of Key Comments –  Protect Environment</vt:lpstr>
      <vt:lpstr>Screen 5: Thank you (Demographics)</vt:lpstr>
      <vt:lpstr>Demographics: Who participated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Cooper</dc:creator>
  <cp:lastModifiedBy>MaryAnn1</cp:lastModifiedBy>
  <cp:revision>185</cp:revision>
  <dcterms:created xsi:type="dcterms:W3CDTF">2017-06-09T20:31:39Z</dcterms:created>
  <dcterms:modified xsi:type="dcterms:W3CDTF">2017-12-05T21:43:33Z</dcterms:modified>
</cp:coreProperties>
</file>